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6"/>
  </p:notesMasterIdLst>
  <p:handoutMasterIdLst>
    <p:handoutMasterId r:id="rId7"/>
  </p:handoutMasterIdLst>
  <p:sldIdLst>
    <p:sldId id="268" r:id="rId5"/>
  </p:sldIdLst>
  <p:sldSz cx="43891200" cy="32918400"/>
  <p:notesSz cx="7004050" cy="9290050"/>
  <p:defaultTextStyle>
    <a:defPPr>
      <a:defRPr lang="en-US"/>
    </a:defPPr>
    <a:lvl1pPr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1pPr>
    <a:lvl2pPr marL="1644650" indent="-1003300"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2pPr>
    <a:lvl3pPr marL="3289300" indent="-2008188"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3pPr>
    <a:lvl4pPr marL="4935538" indent="-3014663"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4pPr>
    <a:lvl5pPr marL="6580188" indent="-4019550" algn="l" defTabSz="3289300" rtl="0" eaLnBrk="0" fontAlgn="base" hangingPunct="0">
      <a:spcBef>
        <a:spcPct val="0"/>
      </a:spcBef>
      <a:spcAft>
        <a:spcPct val="0"/>
      </a:spcAft>
      <a:defRPr sz="6400" kern="1200">
        <a:solidFill>
          <a:schemeClr val="tx1"/>
        </a:solidFill>
        <a:latin typeface="Calibri" charset="0"/>
        <a:ea typeface="ＭＳ Ｐゴシック" charset="-128"/>
        <a:cs typeface="+mn-cs"/>
      </a:defRPr>
    </a:lvl5pPr>
    <a:lvl6pPr marL="2286000" algn="l" defTabSz="914400" rtl="0" eaLnBrk="1" latinLnBrk="0" hangingPunct="1">
      <a:defRPr sz="6400" kern="1200">
        <a:solidFill>
          <a:schemeClr val="tx1"/>
        </a:solidFill>
        <a:latin typeface="Calibri" charset="0"/>
        <a:ea typeface="ＭＳ Ｐゴシック" charset="-128"/>
        <a:cs typeface="+mn-cs"/>
      </a:defRPr>
    </a:lvl6pPr>
    <a:lvl7pPr marL="2743200" algn="l" defTabSz="914400" rtl="0" eaLnBrk="1" latinLnBrk="0" hangingPunct="1">
      <a:defRPr sz="6400" kern="1200">
        <a:solidFill>
          <a:schemeClr val="tx1"/>
        </a:solidFill>
        <a:latin typeface="Calibri" charset="0"/>
        <a:ea typeface="ＭＳ Ｐゴシック" charset="-128"/>
        <a:cs typeface="+mn-cs"/>
      </a:defRPr>
    </a:lvl7pPr>
    <a:lvl8pPr marL="3200400" algn="l" defTabSz="914400" rtl="0" eaLnBrk="1" latinLnBrk="0" hangingPunct="1">
      <a:defRPr sz="6400" kern="1200">
        <a:solidFill>
          <a:schemeClr val="tx1"/>
        </a:solidFill>
        <a:latin typeface="Calibri" charset="0"/>
        <a:ea typeface="ＭＳ Ｐゴシック" charset="-128"/>
        <a:cs typeface="+mn-cs"/>
      </a:defRPr>
    </a:lvl8pPr>
    <a:lvl9pPr marL="3657600" algn="l" defTabSz="914400" rtl="0" eaLnBrk="1" latinLnBrk="0" hangingPunct="1">
      <a:defRPr sz="6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19125">
          <p15:clr>
            <a:srgbClr val="A4A3A4"/>
          </p15:clr>
        </p15:guide>
        <p15:guide id="2" orient="horz" pos="4128">
          <p15:clr>
            <a:srgbClr val="A4A3A4"/>
          </p15:clr>
        </p15:guide>
        <p15:guide id="3" orient="horz" pos="9408">
          <p15:clr>
            <a:srgbClr val="A4A3A4"/>
          </p15:clr>
        </p15:guide>
        <p15:guide id="4" pos="9765">
          <p15:clr>
            <a:srgbClr val="A4A3A4"/>
          </p15:clr>
        </p15:guide>
        <p15:guide id="5" pos="18611">
          <p15:clr>
            <a:srgbClr val="A4A3A4"/>
          </p15:clr>
        </p15:guide>
        <p15:guide id="6" pos="8999">
          <p15:clr>
            <a:srgbClr val="A4A3A4"/>
          </p15:clr>
        </p15:guide>
        <p15:guide id="7" pos="26673">
          <p15:clr>
            <a:srgbClr val="A4A3A4"/>
          </p15:clr>
        </p15:guide>
        <p15:guide id="8" pos="17828">
          <p15:clr>
            <a:srgbClr val="A4A3A4"/>
          </p15:clr>
        </p15:guide>
        <p15:guide id="9" pos="932">
          <p15:clr>
            <a:srgbClr val="A4A3A4"/>
          </p15:clr>
        </p15:guide>
        <p15:guide id="10" orient="horz" pos="912">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B"/>
    <a:srgbClr val="FF00FF"/>
    <a:srgbClr val="007DBA"/>
    <a:srgbClr val="13294B"/>
    <a:srgbClr val="00558C"/>
    <a:srgbClr val="4C4C4C"/>
    <a:srgbClr val="1B3B6C"/>
    <a:srgbClr val="00A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90"/>
  </p:normalViewPr>
  <p:slideViewPr>
    <p:cSldViewPr showGuides="1">
      <p:cViewPr>
        <p:scale>
          <a:sx n="33" d="100"/>
          <a:sy n="33" d="100"/>
        </p:scale>
        <p:origin x="-1436" y="16"/>
      </p:cViewPr>
      <p:guideLst>
        <p:guide orient="horz" pos="19125"/>
        <p:guide orient="horz" pos="4128"/>
        <p:guide orient="horz" pos="9408"/>
        <p:guide pos="9765"/>
        <p:guide pos="18611"/>
        <p:guide pos="8999"/>
        <p:guide pos="26673"/>
        <p:guide pos="17828"/>
        <p:guide pos="932"/>
        <p:guide orient="horz" pos="91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9" d="100"/>
          <a:sy n="69" d="100"/>
        </p:scale>
        <p:origin x="-3270" y="-9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1621D-3C00-4FED-8788-D93073E87E5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8B78EF0E-B416-4286-97D8-584561CDB469}">
      <dgm:prSet phldrT="[Text]" custT="1"/>
      <dgm:spPr/>
      <dgm:t>
        <a:bodyPr/>
        <a:lstStyle/>
        <a:p>
          <a:pPr>
            <a:buFont typeface="Times New Roman" panose="02020603050405020304" pitchFamily="18" charset="0"/>
            <a:buChar char="•"/>
          </a:pPr>
          <a:r>
            <a:rPr lang="en-US" sz="2400" b="1" u="none" dirty="0"/>
            <a:t>Woman with GDM (followed by Ob until 6 weeks post-partum)</a:t>
          </a:r>
        </a:p>
      </dgm:t>
    </dgm:pt>
    <dgm:pt modelId="{820BC4C3-E000-4863-BD76-E4E27B699DEA}" type="parTrans" cxnId="{A33B515F-685B-47A3-8A0E-191BC161D1A7}">
      <dgm:prSet/>
      <dgm:spPr/>
      <dgm:t>
        <a:bodyPr/>
        <a:lstStyle/>
        <a:p>
          <a:endParaRPr lang="en-US"/>
        </a:p>
      </dgm:t>
    </dgm:pt>
    <dgm:pt modelId="{34428464-32C4-49CC-AA31-95953E7E970F}" type="sibTrans" cxnId="{A33B515F-685B-47A3-8A0E-191BC161D1A7}">
      <dgm:prSet/>
      <dgm:spPr/>
      <dgm:t>
        <a:bodyPr/>
        <a:lstStyle/>
        <a:p>
          <a:endParaRPr lang="en-US"/>
        </a:p>
      </dgm:t>
    </dgm:pt>
    <dgm:pt modelId="{DD3DF420-96D6-43C1-A6C7-F7A4E7E0420F}" type="asst">
      <dgm:prSet phldrT="[Text]" custT="1"/>
      <dgm:spPr/>
      <dgm:t>
        <a:bodyPr/>
        <a:lstStyle/>
        <a:p>
          <a:pPr>
            <a:buFont typeface="Times New Roman" panose="02020603050405020304" pitchFamily="18" charset="0"/>
            <a:buChar char="•"/>
          </a:pPr>
          <a:r>
            <a:rPr lang="en-US" sz="2400" b="1" u="none" dirty="0"/>
            <a:t>Information and Education (by NP during 1st class for GDM, handout emailed at 36 weeks pregnancy, reminder magnet provided at 6 week post-partum visit ) </a:t>
          </a:r>
        </a:p>
      </dgm:t>
    </dgm:pt>
    <dgm:pt modelId="{0B9D5FE3-285C-4EE2-B871-EF7834B9B195}" type="parTrans" cxnId="{D816CFB3-FEDA-444D-89B8-3637482CCB48}">
      <dgm:prSet/>
      <dgm:spPr/>
      <dgm:t>
        <a:bodyPr/>
        <a:lstStyle/>
        <a:p>
          <a:endParaRPr lang="en-US"/>
        </a:p>
      </dgm:t>
    </dgm:pt>
    <dgm:pt modelId="{2B9E5746-E7F1-42A9-AF65-43EEE96DBA1E}" type="sibTrans" cxnId="{D816CFB3-FEDA-444D-89B8-3637482CCB48}">
      <dgm:prSet/>
      <dgm:spPr/>
      <dgm:t>
        <a:bodyPr/>
        <a:lstStyle/>
        <a:p>
          <a:endParaRPr lang="en-US"/>
        </a:p>
      </dgm:t>
    </dgm:pt>
    <dgm:pt modelId="{64B328CC-10FC-40F0-A1DE-FCA0439B3EE3}">
      <dgm:prSet phldrT="[Text]" custT="1"/>
      <dgm:spPr/>
      <dgm:t>
        <a:bodyPr/>
        <a:lstStyle/>
        <a:p>
          <a:pPr>
            <a:buFont typeface="Times New Roman" panose="02020603050405020304" pitchFamily="18" charset="0"/>
            <a:buChar char="•"/>
          </a:pPr>
          <a:r>
            <a:rPr lang="en-US" sz="2400" b="1" u="none" dirty="0"/>
            <a:t>Woman returns to PCP/OBGYN for referral after a while</a:t>
          </a:r>
        </a:p>
        <a:p>
          <a:pPr>
            <a:buFont typeface="Times New Roman" panose="02020603050405020304" pitchFamily="18" charset="0"/>
            <a:buChar char="•"/>
          </a:pPr>
          <a:r>
            <a:rPr lang="en-US" sz="2400" b="1" u="none" dirty="0"/>
            <a:t>(check A1c and refer)</a:t>
          </a:r>
        </a:p>
      </dgm:t>
    </dgm:pt>
    <dgm:pt modelId="{534B8268-A13D-4910-9C97-AEEDE49DC2F8}" type="parTrans" cxnId="{FB570372-7C5C-4798-8D69-3C492FCDA2D4}">
      <dgm:prSet/>
      <dgm:spPr/>
      <dgm:t>
        <a:bodyPr/>
        <a:lstStyle/>
        <a:p>
          <a:endParaRPr lang="en-US"/>
        </a:p>
      </dgm:t>
    </dgm:pt>
    <dgm:pt modelId="{CF9365FB-33EF-414F-9299-6E10EEA37541}" type="sibTrans" cxnId="{FB570372-7C5C-4798-8D69-3C492FCDA2D4}">
      <dgm:prSet/>
      <dgm:spPr/>
      <dgm:t>
        <a:bodyPr/>
        <a:lstStyle/>
        <a:p>
          <a:endParaRPr lang="en-US"/>
        </a:p>
      </dgm:t>
    </dgm:pt>
    <dgm:pt modelId="{C98C8D19-F7B9-4CD9-A599-A0D0CC46A31A}">
      <dgm:prSet phldrT="[Text]" custT="1"/>
      <dgm:spPr/>
      <dgm:t>
        <a:bodyPr/>
        <a:lstStyle/>
        <a:p>
          <a:pPr>
            <a:buFont typeface="Times New Roman" panose="02020603050405020304" pitchFamily="18" charset="0"/>
            <a:buChar char="•"/>
          </a:pPr>
          <a:r>
            <a:rPr lang="en-US" sz="2400" b="1" u="none" dirty="0"/>
            <a:t>Woman requests immediate referral after delivery</a:t>
          </a:r>
        </a:p>
        <a:p>
          <a:pPr>
            <a:buFont typeface="Times New Roman" panose="02020603050405020304" pitchFamily="18" charset="0"/>
            <a:buChar char="•"/>
          </a:pPr>
          <a:r>
            <a:rPr lang="en-US" sz="2400" b="1" u="none" dirty="0"/>
            <a:t>(check OGTT and refer)</a:t>
          </a:r>
        </a:p>
      </dgm:t>
    </dgm:pt>
    <dgm:pt modelId="{C05729F3-E33B-447C-AF5D-23578369CBCC}" type="parTrans" cxnId="{DA9F46A8-1944-424E-9750-80E1CC05E8D2}">
      <dgm:prSet/>
      <dgm:spPr/>
      <dgm:t>
        <a:bodyPr/>
        <a:lstStyle/>
        <a:p>
          <a:endParaRPr lang="en-US"/>
        </a:p>
      </dgm:t>
    </dgm:pt>
    <dgm:pt modelId="{95B00444-EDBB-4056-9577-E6B4534B0B0E}" type="sibTrans" cxnId="{DA9F46A8-1944-424E-9750-80E1CC05E8D2}">
      <dgm:prSet/>
      <dgm:spPr/>
      <dgm:t>
        <a:bodyPr/>
        <a:lstStyle/>
        <a:p>
          <a:endParaRPr lang="en-US"/>
        </a:p>
      </dgm:t>
    </dgm:pt>
    <dgm:pt modelId="{9E66F799-CEDC-4F15-8302-9F7838090345}">
      <dgm:prSet custT="1"/>
      <dgm:spPr/>
      <dgm:t>
        <a:bodyPr/>
        <a:lstStyle/>
        <a:p>
          <a:r>
            <a:rPr lang="en-US" sz="2400" b="1" dirty="0"/>
            <a:t>Referral placed to PHSO</a:t>
          </a:r>
        </a:p>
      </dgm:t>
    </dgm:pt>
    <dgm:pt modelId="{E57800CE-5D15-48BD-B9C8-BC91049AD88C}" type="parTrans" cxnId="{7762B574-8DAA-4F05-BAF8-9BEBB6EB59CF}">
      <dgm:prSet/>
      <dgm:spPr/>
      <dgm:t>
        <a:bodyPr/>
        <a:lstStyle/>
        <a:p>
          <a:endParaRPr lang="en-US"/>
        </a:p>
      </dgm:t>
    </dgm:pt>
    <dgm:pt modelId="{A5AFAC46-30C0-47E4-A514-AF32B82BE3E7}" type="sibTrans" cxnId="{7762B574-8DAA-4F05-BAF8-9BEBB6EB59CF}">
      <dgm:prSet/>
      <dgm:spPr/>
      <dgm:t>
        <a:bodyPr/>
        <a:lstStyle/>
        <a:p>
          <a:endParaRPr lang="en-US"/>
        </a:p>
      </dgm:t>
    </dgm:pt>
    <dgm:pt modelId="{82E65DD4-FC14-4D04-AFDC-D6A662F33093}">
      <dgm:prSet custT="1"/>
      <dgm:spPr/>
      <dgm:t>
        <a:bodyPr/>
        <a:lstStyle/>
        <a:p>
          <a:r>
            <a:rPr lang="en-US" sz="2400" b="1" u="none" dirty="0"/>
            <a:t>If 1. eligible and 2. health insurance contracted with UCSD and 3. spot available at UCSD DPP, booked with UCSD DPP</a:t>
          </a:r>
        </a:p>
      </dgm:t>
    </dgm:pt>
    <dgm:pt modelId="{852550F4-CA8A-41D0-B7DD-83376376479A}" type="parTrans" cxnId="{D87B62AF-21F7-4A14-AFC3-4F465F181B1B}">
      <dgm:prSet/>
      <dgm:spPr/>
      <dgm:t>
        <a:bodyPr/>
        <a:lstStyle/>
        <a:p>
          <a:endParaRPr lang="en-US"/>
        </a:p>
      </dgm:t>
    </dgm:pt>
    <dgm:pt modelId="{9A679B11-522D-40D3-8B4A-10D301900BD6}" type="sibTrans" cxnId="{D87B62AF-21F7-4A14-AFC3-4F465F181B1B}">
      <dgm:prSet/>
      <dgm:spPr/>
      <dgm:t>
        <a:bodyPr/>
        <a:lstStyle/>
        <a:p>
          <a:endParaRPr lang="en-US"/>
        </a:p>
      </dgm:t>
    </dgm:pt>
    <dgm:pt modelId="{84788408-D531-427A-8CAB-A5EC2F73505A}">
      <dgm:prSet custT="1"/>
      <dgm:spPr/>
      <dgm:t>
        <a:bodyPr/>
        <a:lstStyle/>
        <a:p>
          <a:r>
            <a:rPr lang="en-US" sz="2400" b="1" dirty="0"/>
            <a:t>If 1.health insurance not contracted with UCSD or 2. no spots available with UCSD DPP or 3. requests another program for convenience, place external referral</a:t>
          </a:r>
        </a:p>
      </dgm:t>
    </dgm:pt>
    <dgm:pt modelId="{5C800FBE-70F0-4250-B361-1F0D739D8BB1}" type="parTrans" cxnId="{EE86C766-E6F7-48FD-9DA2-F2783386552A}">
      <dgm:prSet/>
      <dgm:spPr/>
      <dgm:t>
        <a:bodyPr/>
        <a:lstStyle/>
        <a:p>
          <a:endParaRPr lang="en-US"/>
        </a:p>
      </dgm:t>
    </dgm:pt>
    <dgm:pt modelId="{A2385DC6-5C05-4C37-847C-BF65FB275F60}" type="sibTrans" cxnId="{EE86C766-E6F7-48FD-9DA2-F2783386552A}">
      <dgm:prSet/>
      <dgm:spPr/>
      <dgm:t>
        <a:bodyPr/>
        <a:lstStyle/>
        <a:p>
          <a:endParaRPr lang="en-US"/>
        </a:p>
      </dgm:t>
    </dgm:pt>
    <dgm:pt modelId="{219D154C-57FA-445F-9D9B-F9C06B69C223}" type="asst">
      <dgm:prSet custT="1"/>
      <dgm:spPr/>
      <dgm:t>
        <a:bodyPr/>
        <a:lstStyle/>
        <a:p>
          <a:r>
            <a:rPr lang="en-US" sz="2400" b="1" u="none" dirty="0"/>
            <a:t>Woman chooses a DPP from the resources and self refers to programs that accept self referral/self pay/employer contract</a:t>
          </a:r>
        </a:p>
      </dgm:t>
    </dgm:pt>
    <dgm:pt modelId="{8606531E-099D-417D-8F8B-6A2A6C43BCAB}" type="parTrans" cxnId="{03EBC3EA-2C12-485B-8E4A-1E8637A7E1F0}">
      <dgm:prSet/>
      <dgm:spPr/>
      <dgm:t>
        <a:bodyPr/>
        <a:lstStyle/>
        <a:p>
          <a:endParaRPr lang="en-US"/>
        </a:p>
      </dgm:t>
    </dgm:pt>
    <dgm:pt modelId="{59DBC021-16C6-434C-B788-569D8CF69E29}" type="sibTrans" cxnId="{03EBC3EA-2C12-485B-8E4A-1E8637A7E1F0}">
      <dgm:prSet/>
      <dgm:spPr/>
      <dgm:t>
        <a:bodyPr/>
        <a:lstStyle/>
        <a:p>
          <a:endParaRPr lang="en-US"/>
        </a:p>
      </dgm:t>
    </dgm:pt>
    <dgm:pt modelId="{48B53672-8B86-6E40-81FB-2AEA5F420D9F}" type="pres">
      <dgm:prSet presAssocID="{C501621D-3C00-4FED-8788-D93073E87E5D}" presName="hierChild1" presStyleCnt="0">
        <dgm:presLayoutVars>
          <dgm:orgChart val="1"/>
          <dgm:chPref val="1"/>
          <dgm:dir/>
          <dgm:animOne val="branch"/>
          <dgm:animLvl val="lvl"/>
          <dgm:resizeHandles/>
        </dgm:presLayoutVars>
      </dgm:prSet>
      <dgm:spPr/>
    </dgm:pt>
    <dgm:pt modelId="{B2BBB07D-5B07-174C-8C2A-B6DDF05CFF75}" type="pres">
      <dgm:prSet presAssocID="{8B78EF0E-B416-4286-97D8-584561CDB469}" presName="hierRoot1" presStyleCnt="0">
        <dgm:presLayoutVars>
          <dgm:hierBranch val="init"/>
        </dgm:presLayoutVars>
      </dgm:prSet>
      <dgm:spPr/>
    </dgm:pt>
    <dgm:pt modelId="{08841173-EFD1-6941-8A63-3E505318AD96}" type="pres">
      <dgm:prSet presAssocID="{8B78EF0E-B416-4286-97D8-584561CDB469}" presName="rootComposite1" presStyleCnt="0"/>
      <dgm:spPr/>
    </dgm:pt>
    <dgm:pt modelId="{93D982C7-EA47-C246-93C8-DB4904063F1F}" type="pres">
      <dgm:prSet presAssocID="{8B78EF0E-B416-4286-97D8-584561CDB469}" presName="rootText1" presStyleLbl="node0" presStyleIdx="0" presStyleCnt="1">
        <dgm:presLayoutVars>
          <dgm:chPref val="3"/>
        </dgm:presLayoutVars>
      </dgm:prSet>
      <dgm:spPr/>
    </dgm:pt>
    <dgm:pt modelId="{13335E2F-DFCA-E74F-B50F-F18945BC26C8}" type="pres">
      <dgm:prSet presAssocID="{8B78EF0E-B416-4286-97D8-584561CDB469}" presName="rootConnector1" presStyleLbl="node1" presStyleIdx="0" presStyleCnt="0"/>
      <dgm:spPr/>
    </dgm:pt>
    <dgm:pt modelId="{C488ECCD-B011-A141-8A9D-0AA7FF2FA81C}" type="pres">
      <dgm:prSet presAssocID="{8B78EF0E-B416-4286-97D8-584561CDB469}" presName="hierChild2" presStyleCnt="0"/>
      <dgm:spPr/>
    </dgm:pt>
    <dgm:pt modelId="{2F945548-DEA4-2444-85DF-30E5B07B0D47}" type="pres">
      <dgm:prSet presAssocID="{534B8268-A13D-4910-9C97-AEEDE49DC2F8}" presName="Name37" presStyleLbl="parChTrans1D2" presStyleIdx="0" presStyleCnt="3"/>
      <dgm:spPr/>
    </dgm:pt>
    <dgm:pt modelId="{79EFC8C6-410A-A84A-BE6F-5E86995E67ED}" type="pres">
      <dgm:prSet presAssocID="{64B328CC-10FC-40F0-A1DE-FCA0439B3EE3}" presName="hierRoot2" presStyleCnt="0">
        <dgm:presLayoutVars>
          <dgm:hierBranch val="init"/>
        </dgm:presLayoutVars>
      </dgm:prSet>
      <dgm:spPr/>
    </dgm:pt>
    <dgm:pt modelId="{709F31DA-AF85-3A4A-9355-E7C952C530DC}" type="pres">
      <dgm:prSet presAssocID="{64B328CC-10FC-40F0-A1DE-FCA0439B3EE3}" presName="rootComposite" presStyleCnt="0"/>
      <dgm:spPr/>
    </dgm:pt>
    <dgm:pt modelId="{92DCD92E-8A65-1F4F-9854-57096380E3AD}" type="pres">
      <dgm:prSet presAssocID="{64B328CC-10FC-40F0-A1DE-FCA0439B3EE3}" presName="rootText" presStyleLbl="node2" presStyleIdx="0" presStyleCnt="2">
        <dgm:presLayoutVars>
          <dgm:chPref val="3"/>
        </dgm:presLayoutVars>
      </dgm:prSet>
      <dgm:spPr/>
    </dgm:pt>
    <dgm:pt modelId="{31E3888C-79AC-CF45-84D8-65CC39D03530}" type="pres">
      <dgm:prSet presAssocID="{64B328CC-10FC-40F0-A1DE-FCA0439B3EE3}" presName="rootConnector" presStyleLbl="node2" presStyleIdx="0" presStyleCnt="2"/>
      <dgm:spPr/>
    </dgm:pt>
    <dgm:pt modelId="{1A76C290-147A-314E-8251-EFFE419E7733}" type="pres">
      <dgm:prSet presAssocID="{64B328CC-10FC-40F0-A1DE-FCA0439B3EE3}" presName="hierChild4" presStyleCnt="0"/>
      <dgm:spPr/>
    </dgm:pt>
    <dgm:pt modelId="{14EE5233-FEDE-E94C-893E-30068BAAFDFB}" type="pres">
      <dgm:prSet presAssocID="{E57800CE-5D15-48BD-B9C8-BC91049AD88C}" presName="Name37" presStyleLbl="parChTrans1D3" presStyleIdx="0" presStyleCnt="2"/>
      <dgm:spPr/>
    </dgm:pt>
    <dgm:pt modelId="{965AB75B-8862-7342-B4D2-7BC68E26B494}" type="pres">
      <dgm:prSet presAssocID="{9E66F799-CEDC-4F15-8302-9F7838090345}" presName="hierRoot2" presStyleCnt="0">
        <dgm:presLayoutVars>
          <dgm:hierBranch val="init"/>
        </dgm:presLayoutVars>
      </dgm:prSet>
      <dgm:spPr/>
    </dgm:pt>
    <dgm:pt modelId="{B11D1101-8B60-A14D-87E8-C21E226A384F}" type="pres">
      <dgm:prSet presAssocID="{9E66F799-CEDC-4F15-8302-9F7838090345}" presName="rootComposite" presStyleCnt="0"/>
      <dgm:spPr/>
    </dgm:pt>
    <dgm:pt modelId="{07D24742-98F1-D048-8306-044AA2437F7D}" type="pres">
      <dgm:prSet presAssocID="{9E66F799-CEDC-4F15-8302-9F7838090345}" presName="rootText" presStyleLbl="node3" presStyleIdx="0" presStyleCnt="1">
        <dgm:presLayoutVars>
          <dgm:chPref val="3"/>
        </dgm:presLayoutVars>
      </dgm:prSet>
      <dgm:spPr/>
    </dgm:pt>
    <dgm:pt modelId="{EF7678E9-2D74-804E-BA12-DEC3307D02E3}" type="pres">
      <dgm:prSet presAssocID="{9E66F799-CEDC-4F15-8302-9F7838090345}" presName="rootConnector" presStyleLbl="node3" presStyleIdx="0" presStyleCnt="1"/>
      <dgm:spPr/>
    </dgm:pt>
    <dgm:pt modelId="{4B8523ED-AF0C-0449-9C11-B056F24AB200}" type="pres">
      <dgm:prSet presAssocID="{9E66F799-CEDC-4F15-8302-9F7838090345}" presName="hierChild4" presStyleCnt="0"/>
      <dgm:spPr/>
    </dgm:pt>
    <dgm:pt modelId="{3FF7927B-61B2-474A-933C-64AB89381FC7}" type="pres">
      <dgm:prSet presAssocID="{852550F4-CA8A-41D0-B7DD-83376376479A}" presName="Name37" presStyleLbl="parChTrans1D4" presStyleIdx="0" presStyleCnt="2"/>
      <dgm:spPr/>
    </dgm:pt>
    <dgm:pt modelId="{5624C190-A622-D641-AB8A-40E92173E0AA}" type="pres">
      <dgm:prSet presAssocID="{82E65DD4-FC14-4D04-AFDC-D6A662F33093}" presName="hierRoot2" presStyleCnt="0">
        <dgm:presLayoutVars>
          <dgm:hierBranch val="init"/>
        </dgm:presLayoutVars>
      </dgm:prSet>
      <dgm:spPr/>
    </dgm:pt>
    <dgm:pt modelId="{15E89897-37A8-3640-AB96-E1784521B40B}" type="pres">
      <dgm:prSet presAssocID="{82E65DD4-FC14-4D04-AFDC-D6A662F33093}" presName="rootComposite" presStyleCnt="0"/>
      <dgm:spPr/>
    </dgm:pt>
    <dgm:pt modelId="{0D03ECAD-03E8-4A4E-AB09-C821044CBB18}" type="pres">
      <dgm:prSet presAssocID="{82E65DD4-FC14-4D04-AFDC-D6A662F33093}" presName="rootText" presStyleLbl="node4" presStyleIdx="0" presStyleCnt="2" custScaleX="218582">
        <dgm:presLayoutVars>
          <dgm:chPref val="3"/>
        </dgm:presLayoutVars>
      </dgm:prSet>
      <dgm:spPr/>
    </dgm:pt>
    <dgm:pt modelId="{03FC3495-C5BB-504B-A97C-083BEFF2C0D6}" type="pres">
      <dgm:prSet presAssocID="{82E65DD4-FC14-4D04-AFDC-D6A662F33093}" presName="rootConnector" presStyleLbl="node4" presStyleIdx="0" presStyleCnt="2"/>
      <dgm:spPr/>
    </dgm:pt>
    <dgm:pt modelId="{19029B00-556C-2C4C-A623-A3BD0D3E3017}" type="pres">
      <dgm:prSet presAssocID="{82E65DD4-FC14-4D04-AFDC-D6A662F33093}" presName="hierChild4" presStyleCnt="0"/>
      <dgm:spPr/>
    </dgm:pt>
    <dgm:pt modelId="{BA42F62C-4DC6-1243-B718-612651C7905E}" type="pres">
      <dgm:prSet presAssocID="{82E65DD4-FC14-4D04-AFDC-D6A662F33093}" presName="hierChild5" presStyleCnt="0"/>
      <dgm:spPr/>
    </dgm:pt>
    <dgm:pt modelId="{EA564F9D-4AD6-8641-8935-B9670066EA85}" type="pres">
      <dgm:prSet presAssocID="{5C800FBE-70F0-4250-B361-1F0D739D8BB1}" presName="Name37" presStyleLbl="parChTrans1D4" presStyleIdx="1" presStyleCnt="2"/>
      <dgm:spPr/>
    </dgm:pt>
    <dgm:pt modelId="{737D60EC-C0D4-D84E-AAEC-3649A90FE4B9}" type="pres">
      <dgm:prSet presAssocID="{84788408-D531-427A-8CAB-A5EC2F73505A}" presName="hierRoot2" presStyleCnt="0">
        <dgm:presLayoutVars>
          <dgm:hierBranch val="init"/>
        </dgm:presLayoutVars>
      </dgm:prSet>
      <dgm:spPr/>
    </dgm:pt>
    <dgm:pt modelId="{36F9FF14-7F07-B644-83BC-17CA80F9448C}" type="pres">
      <dgm:prSet presAssocID="{84788408-D531-427A-8CAB-A5EC2F73505A}" presName="rootComposite" presStyleCnt="0"/>
      <dgm:spPr/>
    </dgm:pt>
    <dgm:pt modelId="{1E064E26-687F-794B-AB33-37B9596BF15F}" type="pres">
      <dgm:prSet presAssocID="{84788408-D531-427A-8CAB-A5EC2F73505A}" presName="rootText" presStyleLbl="node4" presStyleIdx="1" presStyleCnt="2" custScaleX="222637" custLinFactNeighborX="2012" custLinFactNeighborY="2260">
        <dgm:presLayoutVars>
          <dgm:chPref val="3"/>
        </dgm:presLayoutVars>
      </dgm:prSet>
      <dgm:spPr/>
    </dgm:pt>
    <dgm:pt modelId="{DC35099E-63BB-F04E-B387-9D54535D23AF}" type="pres">
      <dgm:prSet presAssocID="{84788408-D531-427A-8CAB-A5EC2F73505A}" presName="rootConnector" presStyleLbl="node4" presStyleIdx="1" presStyleCnt="2"/>
      <dgm:spPr/>
    </dgm:pt>
    <dgm:pt modelId="{D5204E66-F653-5848-85DA-3682C10B6546}" type="pres">
      <dgm:prSet presAssocID="{84788408-D531-427A-8CAB-A5EC2F73505A}" presName="hierChild4" presStyleCnt="0"/>
      <dgm:spPr/>
    </dgm:pt>
    <dgm:pt modelId="{CDC0EC3A-573D-2C4C-A3C2-B8D810BF0F13}" type="pres">
      <dgm:prSet presAssocID="{84788408-D531-427A-8CAB-A5EC2F73505A}" presName="hierChild5" presStyleCnt="0"/>
      <dgm:spPr/>
    </dgm:pt>
    <dgm:pt modelId="{6D19A538-6297-F54F-AC37-A88D243F7898}" type="pres">
      <dgm:prSet presAssocID="{9E66F799-CEDC-4F15-8302-9F7838090345}" presName="hierChild5" presStyleCnt="0"/>
      <dgm:spPr/>
    </dgm:pt>
    <dgm:pt modelId="{28103FDC-AB06-0D42-8818-516266962CB0}" type="pres">
      <dgm:prSet presAssocID="{64B328CC-10FC-40F0-A1DE-FCA0439B3EE3}" presName="hierChild5" presStyleCnt="0"/>
      <dgm:spPr/>
    </dgm:pt>
    <dgm:pt modelId="{3199FA9B-A6E6-A946-B15D-E97C57C7A189}" type="pres">
      <dgm:prSet presAssocID="{C05729F3-E33B-447C-AF5D-23578369CBCC}" presName="Name37" presStyleLbl="parChTrans1D2" presStyleIdx="1" presStyleCnt="3"/>
      <dgm:spPr/>
    </dgm:pt>
    <dgm:pt modelId="{69D4E824-998C-2C4F-A6A9-45FA6EB4C9D0}" type="pres">
      <dgm:prSet presAssocID="{C98C8D19-F7B9-4CD9-A599-A0D0CC46A31A}" presName="hierRoot2" presStyleCnt="0">
        <dgm:presLayoutVars>
          <dgm:hierBranch val="init"/>
        </dgm:presLayoutVars>
      </dgm:prSet>
      <dgm:spPr/>
    </dgm:pt>
    <dgm:pt modelId="{D864EEE9-A7B9-A048-9F27-F674916F74A3}" type="pres">
      <dgm:prSet presAssocID="{C98C8D19-F7B9-4CD9-A599-A0D0CC46A31A}" presName="rootComposite" presStyleCnt="0"/>
      <dgm:spPr/>
    </dgm:pt>
    <dgm:pt modelId="{1FA6331B-AF6E-C247-BFF4-59325886F87E}" type="pres">
      <dgm:prSet presAssocID="{C98C8D19-F7B9-4CD9-A599-A0D0CC46A31A}" presName="rootText" presStyleLbl="node2" presStyleIdx="1" presStyleCnt="2">
        <dgm:presLayoutVars>
          <dgm:chPref val="3"/>
        </dgm:presLayoutVars>
      </dgm:prSet>
      <dgm:spPr/>
    </dgm:pt>
    <dgm:pt modelId="{9F00BF02-AD68-3141-A1FC-A2D6EE73AE23}" type="pres">
      <dgm:prSet presAssocID="{C98C8D19-F7B9-4CD9-A599-A0D0CC46A31A}" presName="rootConnector" presStyleLbl="node2" presStyleIdx="1" presStyleCnt="2"/>
      <dgm:spPr/>
    </dgm:pt>
    <dgm:pt modelId="{976ACECF-1857-7249-880F-B8760234F5EB}" type="pres">
      <dgm:prSet presAssocID="{C98C8D19-F7B9-4CD9-A599-A0D0CC46A31A}" presName="hierChild4" presStyleCnt="0"/>
      <dgm:spPr/>
    </dgm:pt>
    <dgm:pt modelId="{A82318BE-E6D3-E940-A3F8-516420E18865}" type="pres">
      <dgm:prSet presAssocID="{C98C8D19-F7B9-4CD9-A599-A0D0CC46A31A}" presName="hierChild5" presStyleCnt="0"/>
      <dgm:spPr/>
    </dgm:pt>
    <dgm:pt modelId="{316B2F8E-1236-C447-AEB4-7A7F693171E4}" type="pres">
      <dgm:prSet presAssocID="{8B78EF0E-B416-4286-97D8-584561CDB469}" presName="hierChild3" presStyleCnt="0"/>
      <dgm:spPr/>
    </dgm:pt>
    <dgm:pt modelId="{757C4D7A-7498-FA4D-B26C-6F366686A99F}" type="pres">
      <dgm:prSet presAssocID="{0B9D5FE3-285C-4EE2-B871-EF7834B9B195}" presName="Name111" presStyleLbl="parChTrans1D2" presStyleIdx="2" presStyleCnt="3"/>
      <dgm:spPr/>
    </dgm:pt>
    <dgm:pt modelId="{AD97CE1E-6E74-7840-B218-17F494B966DF}" type="pres">
      <dgm:prSet presAssocID="{DD3DF420-96D6-43C1-A6C7-F7A4E7E0420F}" presName="hierRoot3" presStyleCnt="0">
        <dgm:presLayoutVars>
          <dgm:hierBranch val="init"/>
        </dgm:presLayoutVars>
      </dgm:prSet>
      <dgm:spPr/>
    </dgm:pt>
    <dgm:pt modelId="{26FA65A6-1B03-C846-ACA0-160EA95AA458}" type="pres">
      <dgm:prSet presAssocID="{DD3DF420-96D6-43C1-A6C7-F7A4E7E0420F}" presName="rootComposite3" presStyleCnt="0"/>
      <dgm:spPr/>
    </dgm:pt>
    <dgm:pt modelId="{1408CF2A-ADC3-B344-BA67-FB84E2B7A86E}" type="pres">
      <dgm:prSet presAssocID="{DD3DF420-96D6-43C1-A6C7-F7A4E7E0420F}" presName="rootText3" presStyleLbl="asst1" presStyleIdx="0" presStyleCnt="2" custScaleX="118737">
        <dgm:presLayoutVars>
          <dgm:chPref val="3"/>
        </dgm:presLayoutVars>
      </dgm:prSet>
      <dgm:spPr/>
    </dgm:pt>
    <dgm:pt modelId="{E3742CB7-7425-C14B-8048-116C81631308}" type="pres">
      <dgm:prSet presAssocID="{DD3DF420-96D6-43C1-A6C7-F7A4E7E0420F}" presName="rootConnector3" presStyleLbl="asst1" presStyleIdx="0" presStyleCnt="2"/>
      <dgm:spPr/>
    </dgm:pt>
    <dgm:pt modelId="{08CBA819-5308-AB4B-9F48-448D508792BC}" type="pres">
      <dgm:prSet presAssocID="{DD3DF420-96D6-43C1-A6C7-F7A4E7E0420F}" presName="hierChild6" presStyleCnt="0"/>
      <dgm:spPr/>
    </dgm:pt>
    <dgm:pt modelId="{BF476C79-F635-424C-9E8E-1E120E24201A}" type="pres">
      <dgm:prSet presAssocID="{DD3DF420-96D6-43C1-A6C7-F7A4E7E0420F}" presName="hierChild7" presStyleCnt="0"/>
      <dgm:spPr/>
    </dgm:pt>
    <dgm:pt modelId="{3FCE4F41-2B07-C34B-BD49-1E8EF257457C}" type="pres">
      <dgm:prSet presAssocID="{8606531E-099D-417D-8F8B-6A2A6C43BCAB}" presName="Name111" presStyleLbl="parChTrans1D3" presStyleIdx="1" presStyleCnt="2"/>
      <dgm:spPr/>
    </dgm:pt>
    <dgm:pt modelId="{6D360BBA-E1F1-B641-AAEA-25E8FFF256F2}" type="pres">
      <dgm:prSet presAssocID="{219D154C-57FA-445F-9D9B-F9C06B69C223}" presName="hierRoot3" presStyleCnt="0">
        <dgm:presLayoutVars>
          <dgm:hierBranch val="init"/>
        </dgm:presLayoutVars>
      </dgm:prSet>
      <dgm:spPr/>
    </dgm:pt>
    <dgm:pt modelId="{73FEE922-685B-C74F-8460-0CDDB2C75EFD}" type="pres">
      <dgm:prSet presAssocID="{219D154C-57FA-445F-9D9B-F9C06B69C223}" presName="rootComposite3" presStyleCnt="0"/>
      <dgm:spPr/>
    </dgm:pt>
    <dgm:pt modelId="{90620B1C-773E-AC46-8B21-37C600F45F2D}" type="pres">
      <dgm:prSet presAssocID="{219D154C-57FA-445F-9D9B-F9C06B69C223}" presName="rootText3" presStyleLbl="asst1" presStyleIdx="1" presStyleCnt="2">
        <dgm:presLayoutVars>
          <dgm:chPref val="3"/>
        </dgm:presLayoutVars>
      </dgm:prSet>
      <dgm:spPr/>
    </dgm:pt>
    <dgm:pt modelId="{47194B98-B045-1142-B7D3-C9EDDC992822}" type="pres">
      <dgm:prSet presAssocID="{219D154C-57FA-445F-9D9B-F9C06B69C223}" presName="rootConnector3" presStyleLbl="asst1" presStyleIdx="1" presStyleCnt="2"/>
      <dgm:spPr/>
    </dgm:pt>
    <dgm:pt modelId="{FCE9C099-2983-A847-89B5-233351B0F331}" type="pres">
      <dgm:prSet presAssocID="{219D154C-57FA-445F-9D9B-F9C06B69C223}" presName="hierChild6" presStyleCnt="0"/>
      <dgm:spPr/>
    </dgm:pt>
    <dgm:pt modelId="{634749D0-79C9-2E41-BF39-B9C74B148FA0}" type="pres">
      <dgm:prSet presAssocID="{219D154C-57FA-445F-9D9B-F9C06B69C223}" presName="hierChild7" presStyleCnt="0"/>
      <dgm:spPr/>
    </dgm:pt>
  </dgm:ptLst>
  <dgm:cxnLst>
    <dgm:cxn modelId="{DF3B2900-E08F-F649-BE0C-426DB2634190}" type="presOf" srcId="{64B328CC-10FC-40F0-A1DE-FCA0439B3EE3}" destId="{31E3888C-79AC-CF45-84D8-65CC39D03530}" srcOrd="1" destOrd="0" presId="urn:microsoft.com/office/officeart/2005/8/layout/orgChart1"/>
    <dgm:cxn modelId="{9B7EA909-8AB4-214C-83AA-67AF2AA7F162}" type="presOf" srcId="{9E66F799-CEDC-4F15-8302-9F7838090345}" destId="{07D24742-98F1-D048-8306-044AA2437F7D}" srcOrd="0" destOrd="0" presId="urn:microsoft.com/office/officeart/2005/8/layout/orgChart1"/>
    <dgm:cxn modelId="{18115D1A-A796-6544-8F7B-6209CC1E5472}" type="presOf" srcId="{82E65DD4-FC14-4D04-AFDC-D6A662F33093}" destId="{03FC3495-C5BB-504B-A97C-083BEFF2C0D6}" srcOrd="1" destOrd="0" presId="urn:microsoft.com/office/officeart/2005/8/layout/orgChart1"/>
    <dgm:cxn modelId="{54A23C1E-CC62-B741-B5EA-6A374C889EA2}" type="presOf" srcId="{C501621D-3C00-4FED-8788-D93073E87E5D}" destId="{48B53672-8B86-6E40-81FB-2AEA5F420D9F}" srcOrd="0" destOrd="0" presId="urn:microsoft.com/office/officeart/2005/8/layout/orgChart1"/>
    <dgm:cxn modelId="{DAE8B13E-EA5A-6544-AF5A-013161F4B443}" type="presOf" srcId="{84788408-D531-427A-8CAB-A5EC2F73505A}" destId="{1E064E26-687F-794B-AB33-37B9596BF15F}" srcOrd="0" destOrd="0" presId="urn:microsoft.com/office/officeart/2005/8/layout/orgChart1"/>
    <dgm:cxn modelId="{A33B515F-685B-47A3-8A0E-191BC161D1A7}" srcId="{C501621D-3C00-4FED-8788-D93073E87E5D}" destId="{8B78EF0E-B416-4286-97D8-584561CDB469}" srcOrd="0" destOrd="0" parTransId="{820BC4C3-E000-4863-BD76-E4E27B699DEA}" sibTransId="{34428464-32C4-49CC-AA31-95953E7E970F}"/>
    <dgm:cxn modelId="{EE86C766-E6F7-48FD-9DA2-F2783386552A}" srcId="{9E66F799-CEDC-4F15-8302-9F7838090345}" destId="{84788408-D531-427A-8CAB-A5EC2F73505A}" srcOrd="1" destOrd="0" parTransId="{5C800FBE-70F0-4250-B361-1F0D739D8BB1}" sibTransId="{A2385DC6-5C05-4C37-847C-BF65FB275F60}"/>
    <dgm:cxn modelId="{F1794F6C-0D6E-B448-9335-5A365BBB3F8A}" type="presOf" srcId="{E57800CE-5D15-48BD-B9C8-BC91049AD88C}" destId="{14EE5233-FEDE-E94C-893E-30068BAAFDFB}" srcOrd="0" destOrd="0" presId="urn:microsoft.com/office/officeart/2005/8/layout/orgChart1"/>
    <dgm:cxn modelId="{6123124E-C28E-1248-9114-45F4211EA8BF}" type="presOf" srcId="{C98C8D19-F7B9-4CD9-A599-A0D0CC46A31A}" destId="{1FA6331B-AF6E-C247-BFF4-59325886F87E}" srcOrd="0" destOrd="0" presId="urn:microsoft.com/office/officeart/2005/8/layout/orgChart1"/>
    <dgm:cxn modelId="{DC958D50-ABAA-7C47-A18C-3C7017AA61E3}" type="presOf" srcId="{8B78EF0E-B416-4286-97D8-584561CDB469}" destId="{93D982C7-EA47-C246-93C8-DB4904063F1F}" srcOrd="0" destOrd="0" presId="urn:microsoft.com/office/officeart/2005/8/layout/orgChart1"/>
    <dgm:cxn modelId="{FB570372-7C5C-4798-8D69-3C492FCDA2D4}" srcId="{8B78EF0E-B416-4286-97D8-584561CDB469}" destId="{64B328CC-10FC-40F0-A1DE-FCA0439B3EE3}" srcOrd="1" destOrd="0" parTransId="{534B8268-A13D-4910-9C97-AEEDE49DC2F8}" sibTransId="{CF9365FB-33EF-414F-9299-6E10EEA37541}"/>
    <dgm:cxn modelId="{7762B574-8DAA-4F05-BAF8-9BEBB6EB59CF}" srcId="{64B328CC-10FC-40F0-A1DE-FCA0439B3EE3}" destId="{9E66F799-CEDC-4F15-8302-9F7838090345}" srcOrd="0" destOrd="0" parTransId="{E57800CE-5D15-48BD-B9C8-BC91049AD88C}" sibTransId="{A5AFAC46-30C0-47E4-A514-AF32B82BE3E7}"/>
    <dgm:cxn modelId="{B4D64A77-757C-AA42-9C4F-CA990B89E5F4}" type="presOf" srcId="{8B78EF0E-B416-4286-97D8-584561CDB469}" destId="{13335E2F-DFCA-E74F-B50F-F18945BC26C8}" srcOrd="1" destOrd="0" presId="urn:microsoft.com/office/officeart/2005/8/layout/orgChart1"/>
    <dgm:cxn modelId="{9CFC3581-F3E2-FE4E-B8D0-8D75C4FA61A9}" type="presOf" srcId="{8606531E-099D-417D-8F8B-6A2A6C43BCAB}" destId="{3FCE4F41-2B07-C34B-BD49-1E8EF257457C}" srcOrd="0" destOrd="0" presId="urn:microsoft.com/office/officeart/2005/8/layout/orgChart1"/>
    <dgm:cxn modelId="{93046992-6177-5843-A600-A4700754CFE4}" type="presOf" srcId="{82E65DD4-FC14-4D04-AFDC-D6A662F33093}" destId="{0D03ECAD-03E8-4A4E-AB09-C821044CBB18}" srcOrd="0" destOrd="0" presId="urn:microsoft.com/office/officeart/2005/8/layout/orgChart1"/>
    <dgm:cxn modelId="{00A96E9F-7F45-3148-8752-8693C1B2D3A7}" type="presOf" srcId="{C98C8D19-F7B9-4CD9-A599-A0D0CC46A31A}" destId="{9F00BF02-AD68-3141-A1FC-A2D6EE73AE23}" srcOrd="1" destOrd="0" presId="urn:microsoft.com/office/officeart/2005/8/layout/orgChart1"/>
    <dgm:cxn modelId="{0EAF82A0-A5D9-9748-89CA-CF64624F8EA8}" type="presOf" srcId="{534B8268-A13D-4910-9C97-AEEDE49DC2F8}" destId="{2F945548-DEA4-2444-85DF-30E5B07B0D47}" srcOrd="0" destOrd="0" presId="urn:microsoft.com/office/officeart/2005/8/layout/orgChart1"/>
    <dgm:cxn modelId="{DA9F46A8-1944-424E-9750-80E1CC05E8D2}" srcId="{8B78EF0E-B416-4286-97D8-584561CDB469}" destId="{C98C8D19-F7B9-4CD9-A599-A0D0CC46A31A}" srcOrd="2" destOrd="0" parTransId="{C05729F3-E33B-447C-AF5D-23578369CBCC}" sibTransId="{95B00444-EDBB-4056-9577-E6B4534B0B0E}"/>
    <dgm:cxn modelId="{D87B62AF-21F7-4A14-AFC3-4F465F181B1B}" srcId="{9E66F799-CEDC-4F15-8302-9F7838090345}" destId="{82E65DD4-FC14-4D04-AFDC-D6A662F33093}" srcOrd="0" destOrd="0" parTransId="{852550F4-CA8A-41D0-B7DD-83376376479A}" sibTransId="{9A679B11-522D-40D3-8B4A-10D301900BD6}"/>
    <dgm:cxn modelId="{F38E68B2-B9CA-5543-9322-E2E4C8E60F2B}" type="presOf" srcId="{DD3DF420-96D6-43C1-A6C7-F7A4E7E0420F}" destId="{E3742CB7-7425-C14B-8048-116C81631308}" srcOrd="1" destOrd="0" presId="urn:microsoft.com/office/officeart/2005/8/layout/orgChart1"/>
    <dgm:cxn modelId="{D816CFB3-FEDA-444D-89B8-3637482CCB48}" srcId="{8B78EF0E-B416-4286-97D8-584561CDB469}" destId="{DD3DF420-96D6-43C1-A6C7-F7A4E7E0420F}" srcOrd="0" destOrd="0" parTransId="{0B9D5FE3-285C-4EE2-B871-EF7834B9B195}" sibTransId="{2B9E5746-E7F1-42A9-AF65-43EEE96DBA1E}"/>
    <dgm:cxn modelId="{ADB366BA-7295-814C-AB32-BF14C3D3C0E8}" type="presOf" srcId="{219D154C-57FA-445F-9D9B-F9C06B69C223}" destId="{90620B1C-773E-AC46-8B21-37C600F45F2D}" srcOrd="0" destOrd="0" presId="urn:microsoft.com/office/officeart/2005/8/layout/orgChart1"/>
    <dgm:cxn modelId="{A5B13FBF-23D0-7C4A-AFCE-666E10E10941}" type="presOf" srcId="{219D154C-57FA-445F-9D9B-F9C06B69C223}" destId="{47194B98-B045-1142-B7D3-C9EDDC992822}" srcOrd="1" destOrd="0" presId="urn:microsoft.com/office/officeart/2005/8/layout/orgChart1"/>
    <dgm:cxn modelId="{E7BCEFC0-5A4F-F94F-A51C-6AB43EC736BD}" type="presOf" srcId="{0B9D5FE3-285C-4EE2-B871-EF7834B9B195}" destId="{757C4D7A-7498-FA4D-B26C-6F366686A99F}" srcOrd="0" destOrd="0" presId="urn:microsoft.com/office/officeart/2005/8/layout/orgChart1"/>
    <dgm:cxn modelId="{F1D1FCC2-B1F8-9D40-8D64-DB2E3D5B87AF}" type="presOf" srcId="{852550F4-CA8A-41D0-B7DD-83376376479A}" destId="{3FF7927B-61B2-474A-933C-64AB89381FC7}" srcOrd="0" destOrd="0" presId="urn:microsoft.com/office/officeart/2005/8/layout/orgChart1"/>
    <dgm:cxn modelId="{A9CB89D2-6543-E041-952D-4F94FECC7D17}" type="presOf" srcId="{9E66F799-CEDC-4F15-8302-9F7838090345}" destId="{EF7678E9-2D74-804E-BA12-DEC3307D02E3}" srcOrd="1" destOrd="0" presId="urn:microsoft.com/office/officeart/2005/8/layout/orgChart1"/>
    <dgm:cxn modelId="{9F38ECD6-9553-9142-AFB1-F9C3B43029B8}" type="presOf" srcId="{84788408-D531-427A-8CAB-A5EC2F73505A}" destId="{DC35099E-63BB-F04E-B387-9D54535D23AF}" srcOrd="1" destOrd="0" presId="urn:microsoft.com/office/officeart/2005/8/layout/orgChart1"/>
    <dgm:cxn modelId="{A609AEDB-FE91-9F4E-914A-4EF2E72A4573}" type="presOf" srcId="{DD3DF420-96D6-43C1-A6C7-F7A4E7E0420F}" destId="{1408CF2A-ADC3-B344-BA67-FB84E2B7A86E}" srcOrd="0" destOrd="0" presId="urn:microsoft.com/office/officeart/2005/8/layout/orgChart1"/>
    <dgm:cxn modelId="{626F0FE3-4670-D941-B61E-80C3A226E192}" type="presOf" srcId="{C05729F3-E33B-447C-AF5D-23578369CBCC}" destId="{3199FA9B-A6E6-A946-B15D-E97C57C7A189}" srcOrd="0" destOrd="0" presId="urn:microsoft.com/office/officeart/2005/8/layout/orgChart1"/>
    <dgm:cxn modelId="{03EBC3EA-2C12-485B-8E4A-1E8637A7E1F0}" srcId="{DD3DF420-96D6-43C1-A6C7-F7A4E7E0420F}" destId="{219D154C-57FA-445F-9D9B-F9C06B69C223}" srcOrd="0" destOrd="0" parTransId="{8606531E-099D-417D-8F8B-6A2A6C43BCAB}" sibTransId="{59DBC021-16C6-434C-B788-569D8CF69E29}"/>
    <dgm:cxn modelId="{F77365EC-B385-6943-9329-3821145E38E5}" type="presOf" srcId="{5C800FBE-70F0-4250-B361-1F0D739D8BB1}" destId="{EA564F9D-4AD6-8641-8935-B9670066EA85}" srcOrd="0" destOrd="0" presId="urn:microsoft.com/office/officeart/2005/8/layout/orgChart1"/>
    <dgm:cxn modelId="{7B34C5F3-2454-444F-8040-6ECAF8FEE02E}" type="presOf" srcId="{64B328CC-10FC-40F0-A1DE-FCA0439B3EE3}" destId="{92DCD92E-8A65-1F4F-9854-57096380E3AD}" srcOrd="0" destOrd="0" presId="urn:microsoft.com/office/officeart/2005/8/layout/orgChart1"/>
    <dgm:cxn modelId="{47A78800-DF3E-DA4F-B473-262878D19AB7}" type="presParOf" srcId="{48B53672-8B86-6E40-81FB-2AEA5F420D9F}" destId="{B2BBB07D-5B07-174C-8C2A-B6DDF05CFF75}" srcOrd="0" destOrd="0" presId="urn:microsoft.com/office/officeart/2005/8/layout/orgChart1"/>
    <dgm:cxn modelId="{438A6870-3E2F-0341-8B92-5EB61C488EE6}" type="presParOf" srcId="{B2BBB07D-5B07-174C-8C2A-B6DDF05CFF75}" destId="{08841173-EFD1-6941-8A63-3E505318AD96}" srcOrd="0" destOrd="0" presId="urn:microsoft.com/office/officeart/2005/8/layout/orgChart1"/>
    <dgm:cxn modelId="{CED0F118-90F1-B247-8F6F-2C0221A3F615}" type="presParOf" srcId="{08841173-EFD1-6941-8A63-3E505318AD96}" destId="{93D982C7-EA47-C246-93C8-DB4904063F1F}" srcOrd="0" destOrd="0" presId="urn:microsoft.com/office/officeart/2005/8/layout/orgChart1"/>
    <dgm:cxn modelId="{F7AD01BA-7D24-1846-9730-D6D8ED1762A9}" type="presParOf" srcId="{08841173-EFD1-6941-8A63-3E505318AD96}" destId="{13335E2F-DFCA-E74F-B50F-F18945BC26C8}" srcOrd="1" destOrd="0" presId="urn:microsoft.com/office/officeart/2005/8/layout/orgChart1"/>
    <dgm:cxn modelId="{4143BB38-4D1C-BD4D-A799-5F13B6847DD3}" type="presParOf" srcId="{B2BBB07D-5B07-174C-8C2A-B6DDF05CFF75}" destId="{C488ECCD-B011-A141-8A9D-0AA7FF2FA81C}" srcOrd="1" destOrd="0" presId="urn:microsoft.com/office/officeart/2005/8/layout/orgChart1"/>
    <dgm:cxn modelId="{100499F7-756A-8D4B-B1C2-174CCF5AACDC}" type="presParOf" srcId="{C488ECCD-B011-A141-8A9D-0AA7FF2FA81C}" destId="{2F945548-DEA4-2444-85DF-30E5B07B0D47}" srcOrd="0" destOrd="0" presId="urn:microsoft.com/office/officeart/2005/8/layout/orgChart1"/>
    <dgm:cxn modelId="{0A3ECB54-2C95-D84A-9045-E5B442B49262}" type="presParOf" srcId="{C488ECCD-B011-A141-8A9D-0AA7FF2FA81C}" destId="{79EFC8C6-410A-A84A-BE6F-5E86995E67ED}" srcOrd="1" destOrd="0" presId="urn:microsoft.com/office/officeart/2005/8/layout/orgChart1"/>
    <dgm:cxn modelId="{A15ADB79-C6C1-6F48-8E95-548868B65C71}" type="presParOf" srcId="{79EFC8C6-410A-A84A-BE6F-5E86995E67ED}" destId="{709F31DA-AF85-3A4A-9355-E7C952C530DC}" srcOrd="0" destOrd="0" presId="urn:microsoft.com/office/officeart/2005/8/layout/orgChart1"/>
    <dgm:cxn modelId="{F76AC7AB-237C-BB4F-AFBA-CB92D1A95832}" type="presParOf" srcId="{709F31DA-AF85-3A4A-9355-E7C952C530DC}" destId="{92DCD92E-8A65-1F4F-9854-57096380E3AD}" srcOrd="0" destOrd="0" presId="urn:microsoft.com/office/officeart/2005/8/layout/orgChart1"/>
    <dgm:cxn modelId="{D2AFAC8E-CB20-A84F-9ABE-43C35A8A14E2}" type="presParOf" srcId="{709F31DA-AF85-3A4A-9355-E7C952C530DC}" destId="{31E3888C-79AC-CF45-84D8-65CC39D03530}" srcOrd="1" destOrd="0" presId="urn:microsoft.com/office/officeart/2005/8/layout/orgChart1"/>
    <dgm:cxn modelId="{558821E8-E14E-764C-9C11-189A4CBE79FB}" type="presParOf" srcId="{79EFC8C6-410A-A84A-BE6F-5E86995E67ED}" destId="{1A76C290-147A-314E-8251-EFFE419E7733}" srcOrd="1" destOrd="0" presId="urn:microsoft.com/office/officeart/2005/8/layout/orgChart1"/>
    <dgm:cxn modelId="{47D1F775-4D4B-1541-9DEF-2E734D529D4C}" type="presParOf" srcId="{1A76C290-147A-314E-8251-EFFE419E7733}" destId="{14EE5233-FEDE-E94C-893E-30068BAAFDFB}" srcOrd="0" destOrd="0" presId="urn:microsoft.com/office/officeart/2005/8/layout/orgChart1"/>
    <dgm:cxn modelId="{6E36949B-ABCC-5E40-8B91-ECEF25551795}" type="presParOf" srcId="{1A76C290-147A-314E-8251-EFFE419E7733}" destId="{965AB75B-8862-7342-B4D2-7BC68E26B494}" srcOrd="1" destOrd="0" presId="urn:microsoft.com/office/officeart/2005/8/layout/orgChart1"/>
    <dgm:cxn modelId="{FF01DBD4-8831-204F-AF4D-59C2EFAFD2CA}" type="presParOf" srcId="{965AB75B-8862-7342-B4D2-7BC68E26B494}" destId="{B11D1101-8B60-A14D-87E8-C21E226A384F}" srcOrd="0" destOrd="0" presId="urn:microsoft.com/office/officeart/2005/8/layout/orgChart1"/>
    <dgm:cxn modelId="{BA1E144E-9AD0-5848-8C11-DE5B65FC3423}" type="presParOf" srcId="{B11D1101-8B60-A14D-87E8-C21E226A384F}" destId="{07D24742-98F1-D048-8306-044AA2437F7D}" srcOrd="0" destOrd="0" presId="urn:microsoft.com/office/officeart/2005/8/layout/orgChart1"/>
    <dgm:cxn modelId="{EA46FA8F-D1D5-6349-8B10-4F33E27D968E}" type="presParOf" srcId="{B11D1101-8B60-A14D-87E8-C21E226A384F}" destId="{EF7678E9-2D74-804E-BA12-DEC3307D02E3}" srcOrd="1" destOrd="0" presId="urn:microsoft.com/office/officeart/2005/8/layout/orgChart1"/>
    <dgm:cxn modelId="{22EE506F-D59A-3E41-9179-80436413B4AC}" type="presParOf" srcId="{965AB75B-8862-7342-B4D2-7BC68E26B494}" destId="{4B8523ED-AF0C-0449-9C11-B056F24AB200}" srcOrd="1" destOrd="0" presId="urn:microsoft.com/office/officeart/2005/8/layout/orgChart1"/>
    <dgm:cxn modelId="{B48DAD8A-7478-5943-812C-AB2366DEBF5C}" type="presParOf" srcId="{4B8523ED-AF0C-0449-9C11-B056F24AB200}" destId="{3FF7927B-61B2-474A-933C-64AB89381FC7}" srcOrd="0" destOrd="0" presId="urn:microsoft.com/office/officeart/2005/8/layout/orgChart1"/>
    <dgm:cxn modelId="{E3B66F10-001D-384F-A82C-6CE44C1B92BD}" type="presParOf" srcId="{4B8523ED-AF0C-0449-9C11-B056F24AB200}" destId="{5624C190-A622-D641-AB8A-40E92173E0AA}" srcOrd="1" destOrd="0" presId="urn:microsoft.com/office/officeart/2005/8/layout/orgChart1"/>
    <dgm:cxn modelId="{F65C8C3C-F6FB-2F47-97B2-227809DD0EEA}" type="presParOf" srcId="{5624C190-A622-D641-AB8A-40E92173E0AA}" destId="{15E89897-37A8-3640-AB96-E1784521B40B}" srcOrd="0" destOrd="0" presId="urn:microsoft.com/office/officeart/2005/8/layout/orgChart1"/>
    <dgm:cxn modelId="{856E3287-1020-4442-ABC2-B137700B26C7}" type="presParOf" srcId="{15E89897-37A8-3640-AB96-E1784521B40B}" destId="{0D03ECAD-03E8-4A4E-AB09-C821044CBB18}" srcOrd="0" destOrd="0" presId="urn:microsoft.com/office/officeart/2005/8/layout/orgChart1"/>
    <dgm:cxn modelId="{7D6D2918-49FA-6241-A034-3AE87BC25341}" type="presParOf" srcId="{15E89897-37A8-3640-AB96-E1784521B40B}" destId="{03FC3495-C5BB-504B-A97C-083BEFF2C0D6}" srcOrd="1" destOrd="0" presId="urn:microsoft.com/office/officeart/2005/8/layout/orgChart1"/>
    <dgm:cxn modelId="{91F27F23-E729-8C4D-8D4B-7AAA44DC8495}" type="presParOf" srcId="{5624C190-A622-D641-AB8A-40E92173E0AA}" destId="{19029B00-556C-2C4C-A623-A3BD0D3E3017}" srcOrd="1" destOrd="0" presId="urn:microsoft.com/office/officeart/2005/8/layout/orgChart1"/>
    <dgm:cxn modelId="{5482BF9D-65E1-CC47-9341-FEDA435B1C6E}" type="presParOf" srcId="{5624C190-A622-D641-AB8A-40E92173E0AA}" destId="{BA42F62C-4DC6-1243-B718-612651C7905E}" srcOrd="2" destOrd="0" presId="urn:microsoft.com/office/officeart/2005/8/layout/orgChart1"/>
    <dgm:cxn modelId="{47221B09-6F08-794E-B664-9CA5226786E5}" type="presParOf" srcId="{4B8523ED-AF0C-0449-9C11-B056F24AB200}" destId="{EA564F9D-4AD6-8641-8935-B9670066EA85}" srcOrd="2" destOrd="0" presId="urn:microsoft.com/office/officeart/2005/8/layout/orgChart1"/>
    <dgm:cxn modelId="{683D33C9-64CE-4549-AF19-A9FC88F98F66}" type="presParOf" srcId="{4B8523ED-AF0C-0449-9C11-B056F24AB200}" destId="{737D60EC-C0D4-D84E-AAEC-3649A90FE4B9}" srcOrd="3" destOrd="0" presId="urn:microsoft.com/office/officeart/2005/8/layout/orgChart1"/>
    <dgm:cxn modelId="{AD07B9B1-B442-5348-BA1E-4B6D1DFC42CA}" type="presParOf" srcId="{737D60EC-C0D4-D84E-AAEC-3649A90FE4B9}" destId="{36F9FF14-7F07-B644-83BC-17CA80F9448C}" srcOrd="0" destOrd="0" presId="urn:microsoft.com/office/officeart/2005/8/layout/orgChart1"/>
    <dgm:cxn modelId="{AC33AF04-9C16-A947-AFDE-F930D062900E}" type="presParOf" srcId="{36F9FF14-7F07-B644-83BC-17CA80F9448C}" destId="{1E064E26-687F-794B-AB33-37B9596BF15F}" srcOrd="0" destOrd="0" presId="urn:microsoft.com/office/officeart/2005/8/layout/orgChart1"/>
    <dgm:cxn modelId="{DE1B25EE-4C7B-3147-947A-6CEA30190979}" type="presParOf" srcId="{36F9FF14-7F07-B644-83BC-17CA80F9448C}" destId="{DC35099E-63BB-F04E-B387-9D54535D23AF}" srcOrd="1" destOrd="0" presId="urn:microsoft.com/office/officeart/2005/8/layout/orgChart1"/>
    <dgm:cxn modelId="{0298A72E-2DC1-2842-8269-DFFD8365DFA3}" type="presParOf" srcId="{737D60EC-C0D4-D84E-AAEC-3649A90FE4B9}" destId="{D5204E66-F653-5848-85DA-3682C10B6546}" srcOrd="1" destOrd="0" presId="urn:microsoft.com/office/officeart/2005/8/layout/orgChart1"/>
    <dgm:cxn modelId="{A56A7110-4D14-BF40-933D-1D87D8B04333}" type="presParOf" srcId="{737D60EC-C0D4-D84E-AAEC-3649A90FE4B9}" destId="{CDC0EC3A-573D-2C4C-A3C2-B8D810BF0F13}" srcOrd="2" destOrd="0" presId="urn:microsoft.com/office/officeart/2005/8/layout/orgChart1"/>
    <dgm:cxn modelId="{0F59AF12-FF61-CF4B-A605-83D7DD892894}" type="presParOf" srcId="{965AB75B-8862-7342-B4D2-7BC68E26B494}" destId="{6D19A538-6297-F54F-AC37-A88D243F7898}" srcOrd="2" destOrd="0" presId="urn:microsoft.com/office/officeart/2005/8/layout/orgChart1"/>
    <dgm:cxn modelId="{1A11BF3B-0972-494D-8DB2-A6D19F4B7915}" type="presParOf" srcId="{79EFC8C6-410A-A84A-BE6F-5E86995E67ED}" destId="{28103FDC-AB06-0D42-8818-516266962CB0}" srcOrd="2" destOrd="0" presId="urn:microsoft.com/office/officeart/2005/8/layout/orgChart1"/>
    <dgm:cxn modelId="{61F93EF2-2198-1540-915B-0D51F1FB378B}" type="presParOf" srcId="{C488ECCD-B011-A141-8A9D-0AA7FF2FA81C}" destId="{3199FA9B-A6E6-A946-B15D-E97C57C7A189}" srcOrd="2" destOrd="0" presId="urn:microsoft.com/office/officeart/2005/8/layout/orgChart1"/>
    <dgm:cxn modelId="{7AF131B9-4D88-3C4E-9A25-76EBE8878B51}" type="presParOf" srcId="{C488ECCD-B011-A141-8A9D-0AA7FF2FA81C}" destId="{69D4E824-998C-2C4F-A6A9-45FA6EB4C9D0}" srcOrd="3" destOrd="0" presId="urn:microsoft.com/office/officeart/2005/8/layout/orgChart1"/>
    <dgm:cxn modelId="{D136B26F-63A6-4746-BF10-0141C73CC770}" type="presParOf" srcId="{69D4E824-998C-2C4F-A6A9-45FA6EB4C9D0}" destId="{D864EEE9-A7B9-A048-9F27-F674916F74A3}" srcOrd="0" destOrd="0" presId="urn:microsoft.com/office/officeart/2005/8/layout/orgChart1"/>
    <dgm:cxn modelId="{25CD0229-2734-604F-B6B3-950B0A812CDA}" type="presParOf" srcId="{D864EEE9-A7B9-A048-9F27-F674916F74A3}" destId="{1FA6331B-AF6E-C247-BFF4-59325886F87E}" srcOrd="0" destOrd="0" presId="urn:microsoft.com/office/officeart/2005/8/layout/orgChart1"/>
    <dgm:cxn modelId="{534210E6-820D-FF41-A144-0F224DD477B3}" type="presParOf" srcId="{D864EEE9-A7B9-A048-9F27-F674916F74A3}" destId="{9F00BF02-AD68-3141-A1FC-A2D6EE73AE23}" srcOrd="1" destOrd="0" presId="urn:microsoft.com/office/officeart/2005/8/layout/orgChart1"/>
    <dgm:cxn modelId="{68AD6DC9-0D25-A74C-9D44-D2E3B2A8E107}" type="presParOf" srcId="{69D4E824-998C-2C4F-A6A9-45FA6EB4C9D0}" destId="{976ACECF-1857-7249-880F-B8760234F5EB}" srcOrd="1" destOrd="0" presId="urn:microsoft.com/office/officeart/2005/8/layout/orgChart1"/>
    <dgm:cxn modelId="{D450FF7B-4931-4E4B-B8A6-6F9E32CCC350}" type="presParOf" srcId="{69D4E824-998C-2C4F-A6A9-45FA6EB4C9D0}" destId="{A82318BE-E6D3-E940-A3F8-516420E18865}" srcOrd="2" destOrd="0" presId="urn:microsoft.com/office/officeart/2005/8/layout/orgChart1"/>
    <dgm:cxn modelId="{B1E452B4-C4FC-7640-99D7-4690A395A355}" type="presParOf" srcId="{B2BBB07D-5B07-174C-8C2A-B6DDF05CFF75}" destId="{316B2F8E-1236-C447-AEB4-7A7F693171E4}" srcOrd="2" destOrd="0" presId="urn:microsoft.com/office/officeart/2005/8/layout/orgChart1"/>
    <dgm:cxn modelId="{4BEA2938-C0DC-3548-92C7-00CDAAECD878}" type="presParOf" srcId="{316B2F8E-1236-C447-AEB4-7A7F693171E4}" destId="{757C4D7A-7498-FA4D-B26C-6F366686A99F}" srcOrd="0" destOrd="0" presId="urn:microsoft.com/office/officeart/2005/8/layout/orgChart1"/>
    <dgm:cxn modelId="{74A4072C-81C3-CF46-85D3-B4C580138785}" type="presParOf" srcId="{316B2F8E-1236-C447-AEB4-7A7F693171E4}" destId="{AD97CE1E-6E74-7840-B218-17F494B966DF}" srcOrd="1" destOrd="0" presId="urn:microsoft.com/office/officeart/2005/8/layout/orgChart1"/>
    <dgm:cxn modelId="{84700089-A39E-4542-840C-D4112CA4E14F}" type="presParOf" srcId="{AD97CE1E-6E74-7840-B218-17F494B966DF}" destId="{26FA65A6-1B03-C846-ACA0-160EA95AA458}" srcOrd="0" destOrd="0" presId="urn:microsoft.com/office/officeart/2005/8/layout/orgChart1"/>
    <dgm:cxn modelId="{0E4AD882-9E33-5948-8775-D9F0956CB91C}" type="presParOf" srcId="{26FA65A6-1B03-C846-ACA0-160EA95AA458}" destId="{1408CF2A-ADC3-B344-BA67-FB84E2B7A86E}" srcOrd="0" destOrd="0" presId="urn:microsoft.com/office/officeart/2005/8/layout/orgChart1"/>
    <dgm:cxn modelId="{BB459505-889B-9741-A9F0-CE70C4BD4BA5}" type="presParOf" srcId="{26FA65A6-1B03-C846-ACA0-160EA95AA458}" destId="{E3742CB7-7425-C14B-8048-116C81631308}" srcOrd="1" destOrd="0" presId="urn:microsoft.com/office/officeart/2005/8/layout/orgChart1"/>
    <dgm:cxn modelId="{84F56D70-DAEB-9A4E-BF8C-A1E5D3D612A1}" type="presParOf" srcId="{AD97CE1E-6E74-7840-B218-17F494B966DF}" destId="{08CBA819-5308-AB4B-9F48-448D508792BC}" srcOrd="1" destOrd="0" presId="urn:microsoft.com/office/officeart/2005/8/layout/orgChart1"/>
    <dgm:cxn modelId="{26CFC55F-46D6-7845-B7D3-999D9E474AFF}" type="presParOf" srcId="{AD97CE1E-6E74-7840-B218-17F494B966DF}" destId="{BF476C79-F635-424C-9E8E-1E120E24201A}" srcOrd="2" destOrd="0" presId="urn:microsoft.com/office/officeart/2005/8/layout/orgChart1"/>
    <dgm:cxn modelId="{2291A6C4-9BE7-8D4F-B35E-512720361E0F}" type="presParOf" srcId="{BF476C79-F635-424C-9E8E-1E120E24201A}" destId="{3FCE4F41-2B07-C34B-BD49-1E8EF257457C}" srcOrd="0" destOrd="0" presId="urn:microsoft.com/office/officeart/2005/8/layout/orgChart1"/>
    <dgm:cxn modelId="{96241396-EE39-EF4D-ADFF-A4564FFC4177}" type="presParOf" srcId="{BF476C79-F635-424C-9E8E-1E120E24201A}" destId="{6D360BBA-E1F1-B641-AAEA-25E8FFF256F2}" srcOrd="1" destOrd="0" presId="urn:microsoft.com/office/officeart/2005/8/layout/orgChart1"/>
    <dgm:cxn modelId="{5F8A2C39-2969-5D41-81CE-0A169B6960AE}" type="presParOf" srcId="{6D360BBA-E1F1-B641-AAEA-25E8FFF256F2}" destId="{73FEE922-685B-C74F-8460-0CDDB2C75EFD}" srcOrd="0" destOrd="0" presId="urn:microsoft.com/office/officeart/2005/8/layout/orgChart1"/>
    <dgm:cxn modelId="{C48D3576-BCD8-CB43-B613-09732A6C267F}" type="presParOf" srcId="{73FEE922-685B-C74F-8460-0CDDB2C75EFD}" destId="{90620B1C-773E-AC46-8B21-37C600F45F2D}" srcOrd="0" destOrd="0" presId="urn:microsoft.com/office/officeart/2005/8/layout/orgChart1"/>
    <dgm:cxn modelId="{2DF73F20-93BB-8A41-A9B6-E68C562E866A}" type="presParOf" srcId="{73FEE922-685B-C74F-8460-0CDDB2C75EFD}" destId="{47194B98-B045-1142-B7D3-C9EDDC992822}" srcOrd="1" destOrd="0" presId="urn:microsoft.com/office/officeart/2005/8/layout/orgChart1"/>
    <dgm:cxn modelId="{89BEFC43-E65E-0F41-AA26-36E80E011008}" type="presParOf" srcId="{6D360BBA-E1F1-B641-AAEA-25E8FFF256F2}" destId="{FCE9C099-2983-A847-89B5-233351B0F331}" srcOrd="1" destOrd="0" presId="urn:microsoft.com/office/officeart/2005/8/layout/orgChart1"/>
    <dgm:cxn modelId="{4900FF65-7EFA-CF49-8426-597A6E903348}" type="presParOf" srcId="{6D360BBA-E1F1-B641-AAEA-25E8FFF256F2}" destId="{634749D0-79C9-2E41-BF39-B9C74B148FA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E4F41-2B07-C34B-BD49-1E8EF257457C}">
      <dsp:nvSpPr>
        <dsp:cNvPr id="0" name=""/>
        <dsp:cNvSpPr/>
      </dsp:nvSpPr>
      <dsp:spPr>
        <a:xfrm>
          <a:off x="6440496" y="4549083"/>
          <a:ext cx="394639" cy="1728895"/>
        </a:xfrm>
        <a:custGeom>
          <a:avLst/>
          <a:gdLst/>
          <a:ahLst/>
          <a:cxnLst/>
          <a:rect l="0" t="0" r="0" b="0"/>
          <a:pathLst>
            <a:path>
              <a:moveTo>
                <a:pt x="394639" y="0"/>
              </a:moveTo>
              <a:lnTo>
                <a:pt x="394639" y="1728895"/>
              </a:lnTo>
              <a:lnTo>
                <a:pt x="0" y="17288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C4D7A-7498-FA4D-B26C-6F366686A99F}">
      <dsp:nvSpPr>
        <dsp:cNvPr id="0" name=""/>
        <dsp:cNvSpPr/>
      </dsp:nvSpPr>
      <dsp:spPr>
        <a:xfrm>
          <a:off x="9066481" y="1880570"/>
          <a:ext cx="394639" cy="1728895"/>
        </a:xfrm>
        <a:custGeom>
          <a:avLst/>
          <a:gdLst/>
          <a:ahLst/>
          <a:cxnLst/>
          <a:rect l="0" t="0" r="0" b="0"/>
          <a:pathLst>
            <a:path>
              <a:moveTo>
                <a:pt x="394639" y="0"/>
              </a:moveTo>
              <a:lnTo>
                <a:pt x="394639" y="1728895"/>
              </a:lnTo>
              <a:lnTo>
                <a:pt x="0" y="17288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9FA9B-A6E6-A946-B15D-E97C57C7A189}">
      <dsp:nvSpPr>
        <dsp:cNvPr id="0" name=""/>
        <dsp:cNvSpPr/>
      </dsp:nvSpPr>
      <dsp:spPr>
        <a:xfrm>
          <a:off x="9461121" y="1880570"/>
          <a:ext cx="2273873" cy="6126303"/>
        </a:xfrm>
        <a:custGeom>
          <a:avLst/>
          <a:gdLst/>
          <a:ahLst/>
          <a:cxnLst/>
          <a:rect l="0" t="0" r="0" b="0"/>
          <a:pathLst>
            <a:path>
              <a:moveTo>
                <a:pt x="0" y="0"/>
              </a:moveTo>
              <a:lnTo>
                <a:pt x="0" y="5731664"/>
              </a:lnTo>
              <a:lnTo>
                <a:pt x="2273873" y="5731664"/>
              </a:lnTo>
              <a:lnTo>
                <a:pt x="2273873" y="61263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564F9D-4AD6-8641-8935-B9670066EA85}">
      <dsp:nvSpPr>
        <dsp:cNvPr id="0" name=""/>
        <dsp:cNvSpPr/>
      </dsp:nvSpPr>
      <dsp:spPr>
        <a:xfrm>
          <a:off x="5683860" y="12554620"/>
          <a:ext cx="639390" cy="4398744"/>
        </a:xfrm>
        <a:custGeom>
          <a:avLst/>
          <a:gdLst/>
          <a:ahLst/>
          <a:cxnLst/>
          <a:rect l="0" t="0" r="0" b="0"/>
          <a:pathLst>
            <a:path>
              <a:moveTo>
                <a:pt x="0" y="0"/>
              </a:moveTo>
              <a:lnTo>
                <a:pt x="0" y="4398744"/>
              </a:lnTo>
              <a:lnTo>
                <a:pt x="639390" y="439874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F7927B-61B2-474A-933C-64AB89381FC7}">
      <dsp:nvSpPr>
        <dsp:cNvPr id="0" name=""/>
        <dsp:cNvSpPr/>
      </dsp:nvSpPr>
      <dsp:spPr>
        <a:xfrm>
          <a:off x="5683860" y="12554620"/>
          <a:ext cx="563770" cy="1728895"/>
        </a:xfrm>
        <a:custGeom>
          <a:avLst/>
          <a:gdLst/>
          <a:ahLst/>
          <a:cxnLst/>
          <a:rect l="0" t="0" r="0" b="0"/>
          <a:pathLst>
            <a:path>
              <a:moveTo>
                <a:pt x="0" y="0"/>
              </a:moveTo>
              <a:lnTo>
                <a:pt x="0" y="1728895"/>
              </a:lnTo>
              <a:lnTo>
                <a:pt x="563770" y="1728895"/>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E5233-FEDE-E94C-893E-30068BAAFDFB}">
      <dsp:nvSpPr>
        <dsp:cNvPr id="0" name=""/>
        <dsp:cNvSpPr/>
      </dsp:nvSpPr>
      <dsp:spPr>
        <a:xfrm>
          <a:off x="7141527" y="9886108"/>
          <a:ext cx="91440" cy="789278"/>
        </a:xfrm>
        <a:custGeom>
          <a:avLst/>
          <a:gdLst/>
          <a:ahLst/>
          <a:cxnLst/>
          <a:rect l="0" t="0" r="0" b="0"/>
          <a:pathLst>
            <a:path>
              <a:moveTo>
                <a:pt x="45720" y="0"/>
              </a:moveTo>
              <a:lnTo>
                <a:pt x="45720" y="7892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45548-DEA4-2444-85DF-30E5B07B0D47}">
      <dsp:nvSpPr>
        <dsp:cNvPr id="0" name=""/>
        <dsp:cNvSpPr/>
      </dsp:nvSpPr>
      <dsp:spPr>
        <a:xfrm>
          <a:off x="7187247" y="1880570"/>
          <a:ext cx="2273873" cy="6126303"/>
        </a:xfrm>
        <a:custGeom>
          <a:avLst/>
          <a:gdLst/>
          <a:ahLst/>
          <a:cxnLst/>
          <a:rect l="0" t="0" r="0" b="0"/>
          <a:pathLst>
            <a:path>
              <a:moveTo>
                <a:pt x="2273873" y="0"/>
              </a:moveTo>
              <a:lnTo>
                <a:pt x="2273873" y="5731664"/>
              </a:lnTo>
              <a:lnTo>
                <a:pt x="0" y="5731664"/>
              </a:lnTo>
              <a:lnTo>
                <a:pt x="0" y="612630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982C7-EA47-C246-93C8-DB4904063F1F}">
      <dsp:nvSpPr>
        <dsp:cNvPr id="0" name=""/>
        <dsp:cNvSpPr/>
      </dsp:nvSpPr>
      <dsp:spPr>
        <a:xfrm>
          <a:off x="7581886" y="1336"/>
          <a:ext cx="3758468" cy="18792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en-US" sz="2400" b="1" u="none" kern="1200" dirty="0"/>
            <a:t>Woman with GDM (followed by Ob until 6 weeks post-partum)</a:t>
          </a:r>
        </a:p>
      </dsp:txBody>
      <dsp:txXfrm>
        <a:off x="7581886" y="1336"/>
        <a:ext cx="3758468" cy="1879234"/>
      </dsp:txXfrm>
    </dsp:sp>
    <dsp:sp modelId="{92DCD92E-8A65-1F4F-9854-57096380E3AD}">
      <dsp:nvSpPr>
        <dsp:cNvPr id="0" name=""/>
        <dsp:cNvSpPr/>
      </dsp:nvSpPr>
      <dsp:spPr>
        <a:xfrm>
          <a:off x="5308013" y="8006873"/>
          <a:ext cx="3758468" cy="18792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en-US" sz="2400" b="1" u="none" kern="1200" dirty="0"/>
            <a:t>Woman returns to PCP/OBGYN for referral after a while</a:t>
          </a:r>
        </a:p>
        <a:p>
          <a:pPr marL="0" lvl="0" indent="0" algn="ctr" defTabSz="1066800">
            <a:lnSpc>
              <a:spcPct val="90000"/>
            </a:lnSpc>
            <a:spcBef>
              <a:spcPct val="0"/>
            </a:spcBef>
            <a:spcAft>
              <a:spcPct val="35000"/>
            </a:spcAft>
            <a:buFont typeface="Times New Roman" panose="02020603050405020304" pitchFamily="18" charset="0"/>
            <a:buNone/>
          </a:pPr>
          <a:r>
            <a:rPr lang="en-US" sz="2400" b="1" u="none" kern="1200" dirty="0"/>
            <a:t>(check A1c and refer)</a:t>
          </a:r>
        </a:p>
      </dsp:txBody>
      <dsp:txXfrm>
        <a:off x="5308013" y="8006873"/>
        <a:ext cx="3758468" cy="1879234"/>
      </dsp:txXfrm>
    </dsp:sp>
    <dsp:sp modelId="{07D24742-98F1-D048-8306-044AA2437F7D}">
      <dsp:nvSpPr>
        <dsp:cNvPr id="0" name=""/>
        <dsp:cNvSpPr/>
      </dsp:nvSpPr>
      <dsp:spPr>
        <a:xfrm>
          <a:off x="5308013" y="10675386"/>
          <a:ext cx="3758468" cy="187923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Referral placed to PHSO</a:t>
          </a:r>
        </a:p>
      </dsp:txBody>
      <dsp:txXfrm>
        <a:off x="5308013" y="10675386"/>
        <a:ext cx="3758468" cy="1879234"/>
      </dsp:txXfrm>
    </dsp:sp>
    <dsp:sp modelId="{0D03ECAD-03E8-4A4E-AB09-C821044CBB18}">
      <dsp:nvSpPr>
        <dsp:cNvPr id="0" name=""/>
        <dsp:cNvSpPr/>
      </dsp:nvSpPr>
      <dsp:spPr>
        <a:xfrm>
          <a:off x="6247630" y="13343898"/>
          <a:ext cx="8215335" cy="18792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u="none" kern="1200" dirty="0"/>
            <a:t>If 1. eligible and 2. health insurance contracted with UCSD and 3. spot available at UCSD DPP, booked with UCSD DPP</a:t>
          </a:r>
        </a:p>
      </dsp:txBody>
      <dsp:txXfrm>
        <a:off x="6247630" y="13343898"/>
        <a:ext cx="8215335" cy="1879234"/>
      </dsp:txXfrm>
    </dsp:sp>
    <dsp:sp modelId="{1E064E26-687F-794B-AB33-37B9596BF15F}">
      <dsp:nvSpPr>
        <dsp:cNvPr id="0" name=""/>
        <dsp:cNvSpPr/>
      </dsp:nvSpPr>
      <dsp:spPr>
        <a:xfrm>
          <a:off x="6323251" y="16013747"/>
          <a:ext cx="8367740" cy="18792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If 1.health insurance not contracted with UCSD or 2. no spots available with UCSD DPP or 3. requests another program for convenience, place external referral</a:t>
          </a:r>
        </a:p>
      </dsp:txBody>
      <dsp:txXfrm>
        <a:off x="6323251" y="16013747"/>
        <a:ext cx="8367740" cy="1879234"/>
      </dsp:txXfrm>
    </dsp:sp>
    <dsp:sp modelId="{1FA6331B-AF6E-C247-BFF4-59325886F87E}">
      <dsp:nvSpPr>
        <dsp:cNvPr id="0" name=""/>
        <dsp:cNvSpPr/>
      </dsp:nvSpPr>
      <dsp:spPr>
        <a:xfrm>
          <a:off x="9855760" y="8006873"/>
          <a:ext cx="3758468" cy="187923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en-US" sz="2400" b="1" u="none" kern="1200" dirty="0"/>
            <a:t>Woman requests immediate referral after delivery</a:t>
          </a:r>
        </a:p>
        <a:p>
          <a:pPr marL="0" lvl="0" indent="0" algn="ctr" defTabSz="1066800">
            <a:lnSpc>
              <a:spcPct val="90000"/>
            </a:lnSpc>
            <a:spcBef>
              <a:spcPct val="0"/>
            </a:spcBef>
            <a:spcAft>
              <a:spcPct val="35000"/>
            </a:spcAft>
            <a:buFont typeface="Times New Roman" panose="02020603050405020304" pitchFamily="18" charset="0"/>
            <a:buNone/>
          </a:pPr>
          <a:r>
            <a:rPr lang="en-US" sz="2400" b="1" u="none" kern="1200" dirty="0"/>
            <a:t>(check OGTT and refer)</a:t>
          </a:r>
        </a:p>
      </dsp:txBody>
      <dsp:txXfrm>
        <a:off x="9855760" y="8006873"/>
        <a:ext cx="3758468" cy="1879234"/>
      </dsp:txXfrm>
    </dsp:sp>
    <dsp:sp modelId="{1408CF2A-ADC3-B344-BA67-FB84E2B7A86E}">
      <dsp:nvSpPr>
        <dsp:cNvPr id="0" name=""/>
        <dsp:cNvSpPr/>
      </dsp:nvSpPr>
      <dsp:spPr>
        <a:xfrm>
          <a:off x="4603789" y="2669849"/>
          <a:ext cx="4462692" cy="1879234"/>
        </a:xfrm>
        <a:prstGeom prst="rect">
          <a:avLst/>
        </a:prstGeom>
        <a:solidFill>
          <a:schemeClr val="accent5">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Times New Roman" panose="02020603050405020304" pitchFamily="18" charset="0"/>
            <a:buNone/>
          </a:pPr>
          <a:r>
            <a:rPr lang="en-US" sz="2400" b="1" u="none" kern="1200" dirty="0"/>
            <a:t>Information and Education (by NP during 1st class for GDM, handout emailed at 36 weeks pregnancy, reminder magnet provided at 6 week post-partum visit ) </a:t>
          </a:r>
        </a:p>
      </dsp:txBody>
      <dsp:txXfrm>
        <a:off x="4603789" y="2669849"/>
        <a:ext cx="4462692" cy="1879234"/>
      </dsp:txXfrm>
    </dsp:sp>
    <dsp:sp modelId="{90620B1C-773E-AC46-8B21-37C600F45F2D}">
      <dsp:nvSpPr>
        <dsp:cNvPr id="0" name=""/>
        <dsp:cNvSpPr/>
      </dsp:nvSpPr>
      <dsp:spPr>
        <a:xfrm>
          <a:off x="2682028" y="5338361"/>
          <a:ext cx="3758468" cy="1879234"/>
        </a:xfrm>
        <a:prstGeom prst="rect">
          <a:avLst/>
        </a:prstGeom>
        <a:solidFill>
          <a:schemeClr val="accent5">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u="none" kern="1200" dirty="0"/>
            <a:t>Woman chooses a DPP from the resources and self refers to programs that accept self referral/self pay/employer contract</a:t>
          </a:r>
        </a:p>
      </dsp:txBody>
      <dsp:txXfrm>
        <a:off x="2682028" y="5338361"/>
        <a:ext cx="3758468" cy="18792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defTabSz="2350606"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5A730256-EBE2-C145-9411-B6868AD662FF}" type="datetimeFigureOut">
              <a:rPr lang="en-US" altLang="en-US"/>
              <a:pPr>
                <a:defRPr/>
              </a:pPr>
              <a:t>6/5/2023</a:t>
            </a:fld>
            <a:endParaRPr lang="en-US" alt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defTabSz="2350606"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2496EA5-9DBE-1749-8E4E-61962A60FD76}" type="slidenum">
              <a:rPr lang="en-US" altLang="en-US"/>
              <a:pPr>
                <a:defRPr/>
              </a:pPr>
              <a:t>‹#›</a:t>
            </a:fld>
            <a:endParaRPr lang="en-US" altLang="en-US"/>
          </a:p>
        </p:txBody>
      </p:sp>
    </p:spTree>
    <p:extLst>
      <p:ext uri="{BB962C8B-B14F-4D97-AF65-F5344CB8AC3E}">
        <p14:creationId xmlns:p14="http://schemas.microsoft.com/office/powerpoint/2010/main" val="1530844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67163" y="0"/>
            <a:ext cx="30353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E7DD950-221C-B845-9B93-9B8F9DCB3F56}" type="datetimeFigureOut">
              <a:rPr lang="en-US" altLang="en-US"/>
              <a:pPr>
                <a:defRPr/>
              </a:pPr>
              <a:t>6/5/2023</a:t>
            </a:fld>
            <a:endParaRPr lang="en-US" alt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13250"/>
            <a:ext cx="5603875" cy="41798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3325"/>
            <a:ext cx="3035300" cy="465138"/>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67163" y="8823325"/>
            <a:ext cx="30353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0EF4885-9A28-BF4C-B6C4-EBEA019DDD80}" type="slidenum">
              <a:rPr lang="en-US" altLang="en-US"/>
              <a:pPr>
                <a:defRPr/>
              </a:pPr>
              <a:t>‹#›</a:t>
            </a:fld>
            <a:endParaRPr lang="en-US" altLang="en-US"/>
          </a:p>
        </p:txBody>
      </p:sp>
    </p:spTree>
    <p:extLst>
      <p:ext uri="{BB962C8B-B14F-4D97-AF65-F5344CB8AC3E}">
        <p14:creationId xmlns:p14="http://schemas.microsoft.com/office/powerpoint/2010/main" val="283491972"/>
      </p:ext>
    </p:extLst>
  </p:cSld>
  <p:clrMap bg1="lt1" tx1="dk1" bg2="lt2" tx2="dk2" accent1="accent1" accent2="accent2" accent3="accent3" accent4="accent4" accent5="accent5" accent6="accent6" hlink="hlink" folHlink="folHlink"/>
  <p:notesStyle>
    <a:lvl1pPr algn="l" defTabSz="639763"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39763"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79525"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919288"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559050" algn="l" defTabSz="639763"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200400" algn="l" defTabSz="640080" rtl="0" eaLnBrk="1" latinLnBrk="0" hangingPunct="1">
      <a:defRPr sz="1680" kern="1200">
        <a:solidFill>
          <a:schemeClr val="tx1"/>
        </a:solidFill>
        <a:latin typeface="+mn-lt"/>
        <a:ea typeface="+mn-ea"/>
        <a:cs typeface="+mn-cs"/>
      </a:defRPr>
    </a:lvl6pPr>
    <a:lvl7pPr marL="3840480" algn="l" defTabSz="640080" rtl="0" eaLnBrk="1" latinLnBrk="0" hangingPunct="1">
      <a:defRPr sz="1680" kern="1200">
        <a:solidFill>
          <a:schemeClr val="tx1"/>
        </a:solidFill>
        <a:latin typeface="+mn-lt"/>
        <a:ea typeface="+mn-ea"/>
        <a:cs typeface="+mn-cs"/>
      </a:defRPr>
    </a:lvl7pPr>
    <a:lvl8pPr marL="4480560" algn="l" defTabSz="640080" rtl="0" eaLnBrk="1" latinLnBrk="0" hangingPunct="1">
      <a:defRPr sz="1680" kern="1200">
        <a:solidFill>
          <a:schemeClr val="tx1"/>
        </a:solidFill>
        <a:latin typeface="+mn-lt"/>
        <a:ea typeface="+mn-ea"/>
        <a:cs typeface="+mn-cs"/>
      </a:defRPr>
    </a:lvl8pPr>
    <a:lvl9pPr marL="5120640" algn="l" defTabSz="64008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defTabSz="640080" eaLnBrk="1" hangingPunct="1">
              <a:spcBef>
                <a:spcPct val="0"/>
              </a:spcBef>
              <a:defRPr/>
            </a:pPr>
            <a:endParaRPr lang="en-US" altLang="en-US" sz="1680">
              <a:ea typeface="ＭＳ Ｐゴシック" charset="-128"/>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600">
                <a:solidFill>
                  <a:schemeClr val="tx1"/>
                </a:solidFill>
                <a:latin typeface="Calibri" charset="0"/>
                <a:ea typeface="ＭＳ Ｐゴシック" charset="-128"/>
              </a:defRPr>
            </a:lvl1pPr>
            <a:lvl2pPr marL="742950" indent="-285750">
              <a:spcBef>
                <a:spcPct val="30000"/>
              </a:spcBef>
              <a:defRPr sz="1600">
                <a:solidFill>
                  <a:schemeClr val="tx1"/>
                </a:solidFill>
                <a:latin typeface="Calibri" charset="0"/>
                <a:ea typeface="ＭＳ Ｐゴシック" charset="-128"/>
              </a:defRPr>
            </a:lvl2pPr>
            <a:lvl3pPr marL="1143000" indent="-228600">
              <a:spcBef>
                <a:spcPct val="30000"/>
              </a:spcBef>
              <a:defRPr sz="1600">
                <a:solidFill>
                  <a:schemeClr val="tx1"/>
                </a:solidFill>
                <a:latin typeface="Calibri" charset="0"/>
                <a:ea typeface="ＭＳ Ｐゴシック" charset="-128"/>
              </a:defRPr>
            </a:lvl3pPr>
            <a:lvl4pPr marL="1600200" indent="-228600">
              <a:spcBef>
                <a:spcPct val="30000"/>
              </a:spcBef>
              <a:defRPr sz="1600">
                <a:solidFill>
                  <a:schemeClr val="tx1"/>
                </a:solidFill>
                <a:latin typeface="Calibri" charset="0"/>
                <a:ea typeface="ＭＳ Ｐゴシック" charset="-128"/>
              </a:defRPr>
            </a:lvl4pPr>
            <a:lvl5pPr marL="2057400" indent="-228600">
              <a:spcBef>
                <a:spcPct val="30000"/>
              </a:spcBef>
              <a:defRPr sz="1600">
                <a:solidFill>
                  <a:schemeClr val="tx1"/>
                </a:solidFill>
                <a:latin typeface="Calibri" charset="0"/>
                <a:ea typeface="ＭＳ Ｐゴシック" charset="-128"/>
              </a:defRPr>
            </a:lvl5pPr>
            <a:lvl6pPr marL="2514600" indent="-228600" defTabSz="3289300" eaLnBrk="0" fontAlgn="base" hangingPunct="0">
              <a:spcBef>
                <a:spcPct val="30000"/>
              </a:spcBef>
              <a:spcAft>
                <a:spcPct val="0"/>
              </a:spcAft>
              <a:defRPr sz="1600">
                <a:solidFill>
                  <a:schemeClr val="tx1"/>
                </a:solidFill>
                <a:latin typeface="Calibri" charset="0"/>
                <a:ea typeface="ＭＳ Ｐゴシック" charset="-128"/>
              </a:defRPr>
            </a:lvl6pPr>
            <a:lvl7pPr marL="2971800" indent="-228600" defTabSz="3289300" eaLnBrk="0" fontAlgn="base" hangingPunct="0">
              <a:spcBef>
                <a:spcPct val="30000"/>
              </a:spcBef>
              <a:spcAft>
                <a:spcPct val="0"/>
              </a:spcAft>
              <a:defRPr sz="1600">
                <a:solidFill>
                  <a:schemeClr val="tx1"/>
                </a:solidFill>
                <a:latin typeface="Calibri" charset="0"/>
                <a:ea typeface="ＭＳ Ｐゴシック" charset="-128"/>
              </a:defRPr>
            </a:lvl7pPr>
            <a:lvl8pPr marL="3429000" indent="-228600" defTabSz="3289300" eaLnBrk="0" fontAlgn="base" hangingPunct="0">
              <a:spcBef>
                <a:spcPct val="30000"/>
              </a:spcBef>
              <a:spcAft>
                <a:spcPct val="0"/>
              </a:spcAft>
              <a:defRPr sz="1600">
                <a:solidFill>
                  <a:schemeClr val="tx1"/>
                </a:solidFill>
                <a:latin typeface="Calibri" charset="0"/>
                <a:ea typeface="ＭＳ Ｐゴシック" charset="-128"/>
              </a:defRPr>
            </a:lvl8pPr>
            <a:lvl9pPr marL="3886200" indent="-228600" defTabSz="3289300" eaLnBrk="0" fontAlgn="base" hangingPunct="0">
              <a:spcBef>
                <a:spcPct val="30000"/>
              </a:spcBef>
              <a:spcAft>
                <a:spcPct val="0"/>
              </a:spcAft>
              <a:defRPr sz="1600">
                <a:solidFill>
                  <a:schemeClr val="tx1"/>
                </a:solidFill>
                <a:latin typeface="Calibri" charset="0"/>
                <a:ea typeface="ＭＳ Ｐゴシック" charset="-128"/>
              </a:defRPr>
            </a:lvl9pPr>
          </a:lstStyle>
          <a:p>
            <a:pPr>
              <a:spcBef>
                <a:spcPct val="0"/>
              </a:spcBef>
            </a:pPr>
            <a:fld id="{FA9C248C-9A57-9A45-9C10-A586CFBD75B4}" type="slidenum">
              <a:rPr lang="en-US" altLang="en-US" sz="1200"/>
              <a:pPr>
                <a:spcBef>
                  <a:spcPct val="0"/>
                </a:spcBef>
              </a:pPr>
              <a:t>1</a:t>
            </a:fld>
            <a:endParaRPr lang="en-US" altLang="en-US" sz="1200"/>
          </a:p>
        </p:txBody>
      </p:sp>
    </p:spTree>
    <p:extLst>
      <p:ext uri="{BB962C8B-B14F-4D97-AF65-F5344CB8AC3E}">
        <p14:creationId xmlns:p14="http://schemas.microsoft.com/office/powerpoint/2010/main" val="17955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CSD Health">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44625" y="1481116"/>
            <a:ext cx="7315200" cy="90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73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lpizio Cardiovascular Cen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79550" y="1452705"/>
            <a:ext cx="7315200" cy="1412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ores Cancer Cent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479550" y="1452705"/>
            <a:ext cx="7315200" cy="1412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ool of Medicin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529707" y="1479550"/>
            <a:ext cx="5382912" cy="161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691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6" r:id="rId2"/>
    <p:sldLayoutId id="2147483757" r:id="rId3"/>
    <p:sldLayoutId id="2147483754" r:id="rId4"/>
  </p:sldLayoutIdLst>
  <p:txStyles>
    <p:titleStyle>
      <a:lvl1pPr algn="ctr" defTabSz="608013" rtl="0" eaLnBrk="0" fontAlgn="base" hangingPunct="0">
        <a:spcBef>
          <a:spcPct val="0"/>
        </a:spcBef>
        <a:spcAft>
          <a:spcPct val="0"/>
        </a:spcAft>
        <a:defRPr sz="8200" kern="1200">
          <a:solidFill>
            <a:schemeClr val="tx1"/>
          </a:solidFill>
          <a:latin typeface="+mj-lt"/>
          <a:ea typeface="ＭＳ Ｐゴシック" charset="0"/>
          <a:cs typeface="ＭＳ Ｐゴシック" charset="0"/>
        </a:defRPr>
      </a:lvl1pPr>
      <a:lvl2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2pPr>
      <a:lvl3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3pPr>
      <a:lvl4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4pPr>
      <a:lvl5pPr algn="ctr" defTabSz="608013" rtl="0" eaLnBrk="0" fontAlgn="base" hangingPunct="0">
        <a:spcBef>
          <a:spcPct val="0"/>
        </a:spcBef>
        <a:spcAft>
          <a:spcPct val="0"/>
        </a:spcAft>
        <a:defRPr sz="8200">
          <a:solidFill>
            <a:schemeClr val="tx1"/>
          </a:solidFill>
          <a:latin typeface="Calibri" charset="0"/>
          <a:ea typeface="ＭＳ Ｐゴシック" charset="0"/>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Subtitle 3"/>
          <p:cNvSpPr txBox="1">
            <a:spLocks/>
          </p:cNvSpPr>
          <p:nvPr/>
        </p:nvSpPr>
        <p:spPr bwMode="auto">
          <a:xfrm>
            <a:off x="15508288" y="6861202"/>
            <a:ext cx="12736513" cy="11743984"/>
          </a:xfrm>
          <a:prstGeom prst="rect">
            <a:avLst/>
          </a:prstGeom>
          <a:noFill/>
          <a:ln>
            <a:noFill/>
          </a:ln>
        </p:spPr>
        <p:txBody>
          <a:bodyPr wrap="square" lIns="0" tIns="0" rIns="0" bIns="0">
            <a:spAutoFit/>
          </a:bodyPr>
          <a:lstStyle>
            <a:lvl1pPr defTabSz="457200" eaLnBrk="0" hangingPunct="0">
              <a:defRPr sz="4600">
                <a:solidFill>
                  <a:schemeClr val="tx1"/>
                </a:solidFill>
                <a:latin typeface="Calibri" charset="0"/>
                <a:ea typeface="ＭＳ Ｐゴシック" charset="-128"/>
              </a:defRPr>
            </a:lvl1pPr>
            <a:lvl2pPr marL="742950" indent="-285750" defTabSz="457200" eaLnBrk="0" hangingPunct="0">
              <a:defRPr sz="4600">
                <a:solidFill>
                  <a:schemeClr val="tx1"/>
                </a:solidFill>
                <a:latin typeface="Calibri" charset="0"/>
                <a:ea typeface="ＭＳ Ｐゴシック" charset="-128"/>
              </a:defRPr>
            </a:lvl2pPr>
            <a:lvl3pPr marL="1143000" indent="-228600" defTabSz="457200" eaLnBrk="0" hangingPunct="0">
              <a:defRPr sz="4600">
                <a:solidFill>
                  <a:schemeClr val="tx1"/>
                </a:solidFill>
                <a:latin typeface="Calibri" charset="0"/>
                <a:ea typeface="ＭＳ Ｐゴシック" charset="-128"/>
              </a:defRPr>
            </a:lvl3pPr>
            <a:lvl4pPr marL="1600200" indent="-228600" defTabSz="457200" eaLnBrk="0" hangingPunct="0">
              <a:defRPr sz="4600">
                <a:solidFill>
                  <a:schemeClr val="tx1"/>
                </a:solidFill>
                <a:latin typeface="Calibri" charset="0"/>
                <a:ea typeface="ＭＳ Ｐゴシック" charset="-128"/>
              </a:defRPr>
            </a:lvl4pPr>
            <a:lvl5pPr marL="2057400" indent="-228600" defTabSz="457200" eaLnBrk="0" hangingPunct="0">
              <a:defRPr sz="46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46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46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46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4600">
                <a:solidFill>
                  <a:schemeClr val="tx1"/>
                </a:solidFill>
                <a:latin typeface="Calibri" charset="0"/>
                <a:ea typeface="ＭＳ Ｐゴシック" charset="-128"/>
              </a:defRPr>
            </a:lvl9pPr>
          </a:lstStyle>
          <a:p>
            <a:pPr marL="514350" marR="0" indent="-514350">
              <a:lnSpc>
                <a:spcPct val="107000"/>
              </a:lnSpc>
              <a:spcBef>
                <a:spcPts val="0"/>
              </a:spcBef>
              <a:spcAft>
                <a:spcPts val="800"/>
              </a:spcAft>
              <a:buAutoNum type="arabicPeriod"/>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AutoNum type="arabicPeriod"/>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ts val="5400"/>
              </a:spcBef>
              <a:spcAft>
                <a:spcPts val="1600"/>
              </a:spcAft>
              <a:defRPr/>
            </a:pPr>
            <a:endParaRPr lang="en-US" altLang="en-US" sz="4800" dirty="0">
              <a:solidFill>
                <a:srgbClr val="007DBA"/>
              </a:solidFill>
            </a:endParaRPr>
          </a:p>
          <a:p>
            <a:pPr eaLnBrk="1" hangingPunct="1">
              <a:spcBef>
                <a:spcPts val="5400"/>
              </a:spcBef>
              <a:spcAft>
                <a:spcPts val="1600"/>
              </a:spcAft>
              <a:defRPr/>
            </a:pPr>
            <a:endParaRPr lang="en-US" altLang="en-US" sz="4800" dirty="0">
              <a:solidFill>
                <a:srgbClr val="007DBA"/>
              </a:solidFill>
            </a:endParaRPr>
          </a:p>
          <a:p>
            <a:pPr eaLnBrk="1" hangingPunct="1">
              <a:spcBef>
                <a:spcPts val="5400"/>
              </a:spcBef>
              <a:spcAft>
                <a:spcPts val="1600"/>
              </a:spcAft>
              <a:defRPr/>
            </a:pPr>
            <a:endParaRPr lang="en-US" altLang="en-US" sz="4800" dirty="0">
              <a:solidFill>
                <a:srgbClr val="007DBA"/>
              </a:solidFill>
            </a:endParaRPr>
          </a:p>
          <a:p>
            <a:pPr eaLnBrk="1" hangingPunct="1">
              <a:spcBef>
                <a:spcPts val="5400"/>
              </a:spcBef>
              <a:spcAft>
                <a:spcPts val="1600"/>
              </a:spcAft>
              <a:defRPr/>
            </a:pPr>
            <a:endParaRPr lang="en-US" altLang="en-US" sz="4800" dirty="0">
              <a:solidFill>
                <a:srgbClr val="007DBA"/>
              </a:solidFill>
            </a:endParaRPr>
          </a:p>
          <a:p>
            <a:pPr defTabSz="608013" eaLnBrk="1" hangingPunct="1">
              <a:defRPr/>
            </a:pPr>
            <a:endParaRPr lang="en-US" altLang="en-US" sz="3200" dirty="0">
              <a:solidFill>
                <a:srgbClr val="000000"/>
              </a:solidFill>
              <a:latin typeface="+mn-lt"/>
            </a:endParaRPr>
          </a:p>
          <a:p>
            <a:pPr marL="455613" indent="-455613" defTabSz="608013" eaLnBrk="1" hangingPunct="1">
              <a:buFont typeface="Wingdings" panose="05000000000000000000" pitchFamily="2" charset="2"/>
              <a:buChar char="§"/>
              <a:defRPr/>
            </a:pPr>
            <a:endParaRPr lang="en-US" altLang="en-US" sz="3200" dirty="0">
              <a:solidFill>
                <a:srgbClr val="000000"/>
              </a:solidFill>
              <a:latin typeface="+mn-lt"/>
            </a:endParaRPr>
          </a:p>
          <a:p>
            <a:pPr marL="455613" indent="-455613" defTabSz="608013" eaLnBrk="1" hangingPunct="1">
              <a:buFont typeface="Wingdings" panose="05000000000000000000" pitchFamily="2" charset="2"/>
              <a:buChar char="§"/>
              <a:defRPr/>
            </a:pPr>
            <a:endParaRPr lang="en-US" altLang="en-US" sz="3200" dirty="0">
              <a:solidFill>
                <a:srgbClr val="000000"/>
              </a:solidFill>
              <a:latin typeface="+mn-lt"/>
            </a:endParaRPr>
          </a:p>
          <a:p>
            <a:pPr marL="455613" indent="-455613" defTabSz="608013" eaLnBrk="1" hangingPunct="1">
              <a:buFont typeface="Wingdings" panose="05000000000000000000" pitchFamily="2" charset="2"/>
              <a:buChar char="§"/>
              <a:defRPr/>
            </a:pPr>
            <a:endParaRPr lang="en-US" altLang="en-US" sz="3200" dirty="0">
              <a:solidFill>
                <a:srgbClr val="000000"/>
              </a:solidFill>
              <a:latin typeface="+mn-lt"/>
            </a:endParaRPr>
          </a:p>
          <a:p>
            <a:pPr marL="455613" indent="-455613" defTabSz="608013" eaLnBrk="1" hangingPunct="1">
              <a:buFont typeface="Wingdings" panose="05000000000000000000" pitchFamily="2" charset="2"/>
              <a:buChar char="§"/>
              <a:defRPr/>
            </a:pPr>
            <a:endParaRPr lang="en-US" altLang="en-US" sz="3200" dirty="0">
              <a:solidFill>
                <a:srgbClr val="000000"/>
              </a:solidFill>
              <a:latin typeface="+mn-lt"/>
            </a:endParaRPr>
          </a:p>
          <a:p>
            <a:pPr marL="455613" indent="-455613" defTabSz="608013" eaLnBrk="1" hangingPunct="1">
              <a:buFont typeface="Wingdings" panose="05000000000000000000" pitchFamily="2" charset="2"/>
              <a:buChar char="§"/>
              <a:defRPr/>
            </a:pPr>
            <a:endParaRPr lang="en-US" altLang="en-US" sz="3200" dirty="0">
              <a:solidFill>
                <a:srgbClr val="000000"/>
              </a:solidFill>
              <a:latin typeface="+mn-lt"/>
            </a:endParaRPr>
          </a:p>
          <a:p>
            <a:pPr eaLnBrk="1" hangingPunct="1">
              <a:defRPr/>
            </a:pPr>
            <a:endParaRPr lang="en-US" altLang="en-US" sz="3200" dirty="0">
              <a:solidFill>
                <a:srgbClr val="000000"/>
              </a:solidFill>
            </a:endParaRPr>
          </a:p>
          <a:p>
            <a:pPr eaLnBrk="1" hangingPunct="1">
              <a:defRPr/>
            </a:pPr>
            <a:endParaRPr lang="en-US" altLang="en-US" sz="3200" dirty="0">
              <a:solidFill>
                <a:srgbClr val="000000"/>
              </a:solidFill>
            </a:endParaRPr>
          </a:p>
        </p:txBody>
      </p:sp>
      <p:sp>
        <p:nvSpPr>
          <p:cNvPr id="8239" name="Subtitle 3"/>
          <p:cNvSpPr txBox="1">
            <a:spLocks/>
          </p:cNvSpPr>
          <p:nvPr/>
        </p:nvSpPr>
        <p:spPr bwMode="auto">
          <a:xfrm>
            <a:off x="29662437" y="17252160"/>
            <a:ext cx="12777788" cy="15959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457200">
              <a:defRPr sz="6400">
                <a:solidFill>
                  <a:schemeClr val="tx1"/>
                </a:solidFill>
                <a:latin typeface="Calibri" charset="0"/>
                <a:ea typeface="ＭＳ Ｐゴシック" charset="-128"/>
              </a:defRPr>
            </a:lvl1pPr>
            <a:lvl2pPr marL="742950" indent="-285750" defTabSz="457200">
              <a:defRPr sz="6400">
                <a:solidFill>
                  <a:schemeClr val="tx1"/>
                </a:solidFill>
                <a:latin typeface="Calibri" charset="0"/>
                <a:ea typeface="ＭＳ Ｐゴシック" charset="-128"/>
              </a:defRPr>
            </a:lvl2pPr>
            <a:lvl3pPr marL="1143000" indent="-228600" defTabSz="457200">
              <a:defRPr sz="6400">
                <a:solidFill>
                  <a:schemeClr val="tx1"/>
                </a:solidFill>
                <a:latin typeface="Calibri" charset="0"/>
                <a:ea typeface="ＭＳ Ｐゴシック" charset="-128"/>
              </a:defRPr>
            </a:lvl3pPr>
            <a:lvl4pPr marL="1600200" indent="-228600" defTabSz="457200">
              <a:defRPr sz="6400">
                <a:solidFill>
                  <a:schemeClr val="tx1"/>
                </a:solidFill>
                <a:latin typeface="Calibri" charset="0"/>
                <a:ea typeface="ＭＳ Ｐゴシック" charset="-128"/>
              </a:defRPr>
            </a:lvl4pPr>
            <a:lvl5pPr marL="2057400" indent="-228600" defTabSz="457200">
              <a:defRPr sz="6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spcBef>
                <a:spcPct val="20000"/>
              </a:spcBef>
              <a:spcAft>
                <a:spcPts val="1600"/>
              </a:spcAft>
            </a:pPr>
            <a:endParaRPr lang="en-US" altLang="en-US" sz="4400" dirty="0">
              <a:solidFill>
                <a:srgbClr val="007DBA"/>
              </a:solidFill>
            </a:endParaRPr>
          </a:p>
          <a:p>
            <a:pPr eaLnBrk="1" hangingPunct="1">
              <a:spcBef>
                <a:spcPct val="20000"/>
              </a:spcBef>
              <a:spcAft>
                <a:spcPts val="1600"/>
              </a:spcAft>
            </a:pPr>
            <a:endParaRPr lang="en-US" altLang="en-US" sz="4400" dirty="0">
              <a:solidFill>
                <a:srgbClr val="007DBA"/>
              </a:solidFill>
            </a:endParaRPr>
          </a:p>
          <a:p>
            <a:pPr eaLnBrk="1" hangingPunct="1">
              <a:spcBef>
                <a:spcPct val="20000"/>
              </a:spcBef>
              <a:spcAft>
                <a:spcPts val="1600"/>
              </a:spcAft>
            </a:pPr>
            <a:endParaRPr lang="en-US" altLang="en-US" sz="4400" dirty="0">
              <a:solidFill>
                <a:srgbClr val="007DBA"/>
              </a:solidFill>
            </a:endParaRPr>
          </a:p>
          <a:p>
            <a:pPr eaLnBrk="1" hangingPunct="1">
              <a:spcBef>
                <a:spcPct val="20000"/>
              </a:spcBef>
              <a:spcAft>
                <a:spcPts val="1600"/>
              </a:spcAft>
            </a:pPr>
            <a:r>
              <a:rPr lang="en-US" altLang="en-US" sz="4400" b="1" dirty="0">
                <a:solidFill>
                  <a:schemeClr val="accent2"/>
                </a:solidFill>
              </a:rPr>
              <a:t>Evaluation</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Evaluation of this QI project will be through data gathered from collaborating DPPs. Quality measures will include 1. Referral rates from UCSD, 2. Enrolment rates, 3. rates of completion of at least 6 months in the program and, 4. rate of accomplishment of weight loss goals. The evaluations will be performed at 6 and 12 months.</a:t>
            </a:r>
            <a:endParaRPr lang="en-US" altLang="en-US" sz="3200" dirty="0">
              <a:solidFill>
                <a:srgbClr val="000000"/>
              </a:solidFill>
              <a:latin typeface="+mn-lt"/>
            </a:endParaRPr>
          </a:p>
          <a:p>
            <a:pPr eaLnBrk="1" hangingPunct="1">
              <a:spcBef>
                <a:spcPts val="5400"/>
              </a:spcBef>
              <a:spcAft>
                <a:spcPts val="1600"/>
              </a:spcAft>
            </a:pPr>
            <a:r>
              <a:rPr lang="en-US" altLang="en-US" sz="4400" b="1" dirty="0">
                <a:solidFill>
                  <a:schemeClr val="accent2"/>
                </a:solidFill>
              </a:rPr>
              <a:t>References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	Bernstein JA, Quinn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Ameli</a:t>
            </a:r>
            <a:r>
              <a:rPr lang="en-US" sz="1800" dirty="0">
                <a:effectLst/>
                <a:latin typeface="Calibri" panose="020F0502020204030204" pitchFamily="34" charset="0"/>
                <a:ea typeface="Calibri" panose="020F0502020204030204" pitchFamily="34" charset="0"/>
                <a:cs typeface="Times New Roman" panose="02020603050405020304" pitchFamily="18" charset="0"/>
              </a:rPr>
              <a:t> O, et al. Follow-up after gestational diabetes: a fixable gap in women’s preventive healthcare.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BMJ Open Diabetes Res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2017;5(1):e000445. doi:10.1136/bmjdrc-2017-000445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Dennison RA, Fox RA, Ward RJ, Griffin SJ, Usher‐Smith JA. Women’s views on screening for Type 2 diabetes after gestational diabetes: a systematic review, qualitative synthesis and recommendations for increasing uptake.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Diabet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Med</a:t>
            </a:r>
            <a:r>
              <a:rPr lang="en-US" sz="1800" dirty="0">
                <a:effectLst/>
                <a:latin typeface="Calibri" panose="020F0502020204030204" pitchFamily="34" charset="0"/>
                <a:ea typeface="Calibri" panose="020F0502020204030204" pitchFamily="34" charset="0"/>
                <a:cs typeface="Times New Roman" panose="02020603050405020304" pitchFamily="18" charset="0"/>
              </a:rPr>
              <a:t>. 2020;37(1):29-43. doi:10.1111/dme.14081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Toft JH,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Økland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I, Risa CF. Gestational diabetes mellitus follow-up in Norwegian primary health care: a qualitative study.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BJGP Open</a:t>
            </a:r>
            <a:r>
              <a:rPr lang="en-US" sz="1800" dirty="0">
                <a:effectLst/>
                <a:latin typeface="Calibri" panose="020F0502020204030204" pitchFamily="34" charset="0"/>
                <a:ea typeface="Calibri" panose="020F0502020204030204" pitchFamily="34" charset="0"/>
                <a:cs typeface="Times New Roman" panose="02020603050405020304" pitchFamily="18" charset="0"/>
              </a:rPr>
              <a:t>. Published online December 8, 2021:BJGPO.2021.0104. doi:10.3399/BJGPO.2021.0104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The Cost of Diabetes | ADA. Accessed September 27, 2022. https://diabetes.org/about-us/statistics/cost-diabetes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O’Reilly SL. Prevention of Diabetes after Gestational Diabetes: Better Translation of Nutrition and Lifestyle Messages Needed.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Healthcare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2014;2(4):468-491. doi:10.3390/healthcare2040468</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10-year follow-up of diabetes incidence and weight loss in the Diabetes Prevention Program Outcomes Study.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Lancet</a:t>
            </a:r>
            <a:r>
              <a:rPr lang="en-US" sz="1800" dirty="0">
                <a:effectLst/>
                <a:latin typeface="Calibri" panose="020F0502020204030204" pitchFamily="34" charset="0"/>
                <a:ea typeface="Calibri" panose="020F0502020204030204" pitchFamily="34" charset="0"/>
                <a:cs typeface="Times New Roman" panose="02020603050405020304" pitchFamily="18" charset="0"/>
              </a:rPr>
              <a:t>. 2009;374(9702):1677-1686. doi:10.1016/S0140-6736(09)61457-4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7.	Women’s Screening For Diabetes After Pregnancy - Recommendations | Women’s Preventive Services Initiative. Published October 2, 2018. Accessed September 27, 2022. https://www.womenspreventivehealth.org/recommendations/screening-for-diabetes-mellitus-after-pregnancy/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	Nielsen KK,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Kapur</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Damm</a:t>
            </a:r>
            <a:r>
              <a:rPr lang="en-US" sz="1800" dirty="0">
                <a:effectLst/>
                <a:latin typeface="Calibri" panose="020F0502020204030204" pitchFamily="34" charset="0"/>
                <a:ea typeface="Calibri" panose="020F0502020204030204" pitchFamily="34" charset="0"/>
                <a:cs typeface="Times New Roman" panose="02020603050405020304" pitchFamily="18" charset="0"/>
              </a:rPr>
              <a:t> P,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Courten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Bygbjerg</a:t>
            </a:r>
            <a:r>
              <a:rPr lang="en-US" sz="1800" dirty="0">
                <a:effectLst/>
                <a:latin typeface="Calibri" panose="020F0502020204030204" pitchFamily="34" charset="0"/>
                <a:ea typeface="Calibri" panose="020F0502020204030204" pitchFamily="34" charset="0"/>
                <a:cs typeface="Times New Roman" panose="02020603050405020304" pitchFamily="18" charset="0"/>
              </a:rPr>
              <a:t> IC. From screening to postpartum follow-up – the determinants and barriers for gestational diabetes mellitus (GDM) services, a systematic review.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BMC Pregnancy Childbirth</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2014;14(1):41. doi:10.1186/1471-2393-14-41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9.	Balaji B, Ranjit Mohan A, Rajendra P, Mohan D, Ram U, Viswanathan M. Gestational Diabetes Mellitus Postpartum Follow-Up Testing: Challenges and Solutions.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Can J Diabetes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2019;43(8):641-646. doi:10.1016/j.jcjd.2019.04.011</a:t>
            </a:r>
          </a:p>
          <a:p>
            <a:pPr eaLnBrk="1" hangingPunct="1">
              <a:buFont typeface="Arial" charset="0"/>
              <a:buNone/>
            </a:pPr>
            <a:endParaRPr lang="en-US" altLang="en-US" sz="2400" dirty="0">
              <a:solidFill>
                <a:srgbClr val="000000"/>
              </a:solidFill>
            </a:endParaRPr>
          </a:p>
        </p:txBody>
      </p:sp>
      <p:sp>
        <p:nvSpPr>
          <p:cNvPr id="8240" name="Text Box 180"/>
          <p:cNvSpPr txBox="1">
            <a:spLocks noChangeArrowheads="1"/>
          </p:cNvSpPr>
          <p:nvPr/>
        </p:nvSpPr>
        <p:spPr bwMode="auto">
          <a:xfrm>
            <a:off x="15444788" y="30556200"/>
            <a:ext cx="1297146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4389438">
              <a:defRPr sz="6400">
                <a:solidFill>
                  <a:schemeClr val="tx1"/>
                </a:solidFill>
                <a:latin typeface="Calibri" charset="0"/>
                <a:ea typeface="ＭＳ Ｐゴシック" charset="-128"/>
              </a:defRPr>
            </a:lvl1pPr>
            <a:lvl2pPr marL="742950" indent="-285750" defTabSz="4389438">
              <a:defRPr sz="6400">
                <a:solidFill>
                  <a:schemeClr val="tx1"/>
                </a:solidFill>
                <a:latin typeface="Calibri" charset="0"/>
                <a:ea typeface="ＭＳ Ｐゴシック" charset="-128"/>
              </a:defRPr>
            </a:lvl2pPr>
            <a:lvl3pPr marL="1143000" indent="-228600" defTabSz="4389438">
              <a:defRPr sz="6400">
                <a:solidFill>
                  <a:schemeClr val="tx1"/>
                </a:solidFill>
                <a:latin typeface="Calibri" charset="0"/>
                <a:ea typeface="ＭＳ Ｐゴシック" charset="-128"/>
              </a:defRPr>
            </a:lvl3pPr>
            <a:lvl4pPr marL="1600200" indent="-228600" defTabSz="4389438">
              <a:defRPr sz="6400">
                <a:solidFill>
                  <a:schemeClr val="tx1"/>
                </a:solidFill>
                <a:latin typeface="Calibri" charset="0"/>
                <a:ea typeface="ＭＳ Ｐゴシック" charset="-128"/>
              </a:defRPr>
            </a:lvl4pPr>
            <a:lvl5pPr marL="2057400" indent="-228600" defTabSz="4389438">
              <a:defRPr sz="6400">
                <a:solidFill>
                  <a:schemeClr val="tx1"/>
                </a:solidFill>
                <a:latin typeface="Calibri" charset="0"/>
                <a:ea typeface="ＭＳ Ｐゴシック" charset="-128"/>
              </a:defRPr>
            </a:lvl5pPr>
            <a:lvl6pPr marL="2514600" indent="-228600" defTabSz="4389438" eaLnBrk="0" fontAlgn="base" hangingPunct="0">
              <a:spcBef>
                <a:spcPct val="0"/>
              </a:spcBef>
              <a:spcAft>
                <a:spcPct val="0"/>
              </a:spcAft>
              <a:defRPr sz="6400">
                <a:solidFill>
                  <a:schemeClr val="tx1"/>
                </a:solidFill>
                <a:latin typeface="Calibri" charset="0"/>
                <a:ea typeface="ＭＳ Ｐゴシック" charset="-128"/>
              </a:defRPr>
            </a:lvl6pPr>
            <a:lvl7pPr marL="2971800" indent="-228600" defTabSz="4389438" eaLnBrk="0" fontAlgn="base" hangingPunct="0">
              <a:spcBef>
                <a:spcPct val="0"/>
              </a:spcBef>
              <a:spcAft>
                <a:spcPct val="0"/>
              </a:spcAft>
              <a:defRPr sz="6400">
                <a:solidFill>
                  <a:schemeClr val="tx1"/>
                </a:solidFill>
                <a:latin typeface="Calibri" charset="0"/>
                <a:ea typeface="ＭＳ Ｐゴシック" charset="-128"/>
              </a:defRPr>
            </a:lvl7pPr>
            <a:lvl8pPr marL="3429000" indent="-228600" defTabSz="4389438" eaLnBrk="0" fontAlgn="base" hangingPunct="0">
              <a:spcBef>
                <a:spcPct val="0"/>
              </a:spcBef>
              <a:spcAft>
                <a:spcPct val="0"/>
              </a:spcAft>
              <a:defRPr sz="6400">
                <a:solidFill>
                  <a:schemeClr val="tx1"/>
                </a:solidFill>
                <a:latin typeface="Calibri" charset="0"/>
                <a:ea typeface="ＭＳ Ｐゴシック" charset="-128"/>
              </a:defRPr>
            </a:lvl8pPr>
            <a:lvl9pPr marL="3886200" indent="-228600" defTabSz="4389438" eaLnBrk="0" fontAlgn="base" hangingPunct="0">
              <a:spcBef>
                <a:spcPct val="0"/>
              </a:spcBef>
              <a:spcAft>
                <a:spcPct val="0"/>
              </a:spcAft>
              <a:defRPr sz="6400">
                <a:solidFill>
                  <a:schemeClr val="tx1"/>
                </a:solidFill>
                <a:latin typeface="Calibri" charset="0"/>
                <a:ea typeface="ＭＳ Ｐゴシック" charset="-128"/>
              </a:defRPr>
            </a:lvl9pPr>
          </a:lstStyle>
          <a:p>
            <a:pPr eaLnBrk="1" hangingPunct="1"/>
            <a:endParaRPr lang="en-US" altLang="en-US" sz="2400" dirty="0"/>
          </a:p>
        </p:txBody>
      </p:sp>
      <p:sp>
        <p:nvSpPr>
          <p:cNvPr id="19" name="TextBox 18"/>
          <p:cNvSpPr txBox="1"/>
          <p:nvPr/>
        </p:nvSpPr>
        <p:spPr>
          <a:xfrm>
            <a:off x="10343870" y="1152666"/>
            <a:ext cx="32004000" cy="4062651"/>
          </a:xfrm>
          <a:prstGeom prst="rect">
            <a:avLst/>
          </a:prstGeom>
          <a:noFill/>
        </p:spPr>
        <p:txBody>
          <a:bodyPr lIns="0" tIns="0" rIns="0" bIns="0">
            <a:spAutoFit/>
          </a:bodyPr>
          <a:lstStyle/>
          <a:p>
            <a:pPr algn="ctr" rtl="0">
              <a:spcBef>
                <a:spcPts val="0"/>
              </a:spcBef>
              <a:spcAft>
                <a:spcPts val="0"/>
              </a:spcAft>
            </a:pPr>
            <a:r>
              <a:rPr lang="en-US" sz="8800" dirty="0">
                <a:solidFill>
                  <a:srgbClr val="005364"/>
                </a:solidFill>
                <a:latin typeface="+mj-lt"/>
              </a:rPr>
              <a:t>Facilitating access to diabetes prevention program for women with Gestational diabetes after delivery to prevent type 2 Diabetes.</a:t>
            </a:r>
          </a:p>
          <a:p>
            <a:pPr algn="ctr" rtl="0">
              <a:spcBef>
                <a:spcPts val="0"/>
              </a:spcBef>
              <a:spcAft>
                <a:spcPts val="0"/>
              </a:spcAft>
            </a:pPr>
            <a:r>
              <a:rPr lang="en-US" sz="4400" dirty="0">
                <a:solidFill>
                  <a:schemeClr val="tx2"/>
                </a:solidFill>
              </a:rPr>
              <a:t>Priyadharshini Narayanan, MD¹, Linda Hill, MD, MPH¹,  Gladys Ramos, MD², Elizabeth Spooner, DNP, RN², Harmonie Strohl³,</a:t>
            </a:r>
          </a:p>
          <a:p>
            <a:r>
              <a:rPr lang="en-US" sz="4400" baseline="30000" dirty="0">
                <a:solidFill>
                  <a:schemeClr val="tx2"/>
                </a:solidFill>
              </a:rPr>
              <a:t>                               ¹</a:t>
            </a:r>
            <a:r>
              <a:rPr lang="en-US" sz="4400" dirty="0">
                <a:solidFill>
                  <a:schemeClr val="tx2"/>
                </a:solidFill>
              </a:rPr>
              <a:t>UCSD Preventive Medicine and Public health, ²UCSD Obstetrics and Gynecology, ³UCSD Medical Student</a:t>
            </a:r>
          </a:p>
        </p:txBody>
      </p:sp>
      <p:sp>
        <p:nvSpPr>
          <p:cNvPr id="16" name="Subtitle 3"/>
          <p:cNvSpPr txBox="1">
            <a:spLocks/>
          </p:cNvSpPr>
          <p:nvPr/>
        </p:nvSpPr>
        <p:spPr bwMode="auto">
          <a:xfrm>
            <a:off x="1063674" y="6173834"/>
            <a:ext cx="12801600" cy="137473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marL="455613" indent="-455613" algn="l" defTabSz="608013"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9013" indent="-379413" algn="l" defTabSz="608013"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2413" indent="-303213" algn="l" defTabSz="6080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20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1613" indent="-303213" algn="l" defTabSz="608013"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eaLnBrk="1" hangingPunct="1">
              <a:spcAft>
                <a:spcPts val="1600"/>
              </a:spcAft>
              <a:buFont typeface="Arial" charset="0"/>
              <a:buNone/>
            </a:pPr>
            <a:r>
              <a:rPr lang="en-US" altLang="en-US" sz="4400" b="1" dirty="0">
                <a:solidFill>
                  <a:schemeClr val="accent2"/>
                </a:solidFill>
                <a:latin typeface="+mj-lt"/>
                <a:ea typeface="ＭＳ Ｐゴシック" charset="-128"/>
              </a:rPr>
              <a:t>Introduction</a:t>
            </a:r>
          </a:p>
          <a:p>
            <a:pPr eaLnBrk="1" hangingPunct="1">
              <a:spcBef>
                <a:spcPct val="0"/>
              </a:spcBef>
              <a:buFont typeface="Wingdings" panose="05000000000000000000" pitchFamily="2" charset="2"/>
              <a:buChar char="§"/>
            </a:pPr>
            <a:endParaRPr lang="en-US" altLang="en-US" sz="3200" b="1" dirty="0">
              <a:solidFill>
                <a:srgbClr val="000000"/>
              </a:solidFill>
              <a:ea typeface="ＭＳ Ｐゴシック" charset="-128"/>
            </a:endParaRPr>
          </a:p>
        </p:txBody>
      </p:sp>
      <p:sp>
        <p:nvSpPr>
          <p:cNvPr id="11" name="TextBox 10">
            <a:extLst>
              <a:ext uri="{FF2B5EF4-FFF2-40B4-BE49-F238E27FC236}">
                <a16:creationId xmlns:a16="http://schemas.microsoft.com/office/drawing/2014/main" id="{68FB9872-CE73-3BAB-B1D2-865CD5C59D3C}"/>
              </a:ext>
            </a:extLst>
          </p:cNvPr>
          <p:cNvSpPr txBox="1"/>
          <p:nvPr/>
        </p:nvSpPr>
        <p:spPr>
          <a:xfrm>
            <a:off x="1063674" y="17665686"/>
            <a:ext cx="13414554" cy="15398895"/>
          </a:xfrm>
          <a:prstGeom prst="rect">
            <a:avLst/>
          </a:prstGeom>
          <a:noFill/>
        </p:spPr>
        <p:txBody>
          <a:bodyPr wrap="square">
            <a:spAutoFit/>
          </a:bodyPr>
          <a:lstStyle/>
          <a:p>
            <a:pPr eaLnBrk="1" hangingPunct="1">
              <a:spcBef>
                <a:spcPct val="20000"/>
              </a:spcBef>
              <a:spcAft>
                <a:spcPts val="1600"/>
              </a:spcAft>
              <a:defRPr/>
            </a:pPr>
            <a:r>
              <a:rPr lang="en-US" altLang="en-US" sz="4400" b="1" dirty="0">
                <a:solidFill>
                  <a:schemeClr val="accent2"/>
                </a:solidFill>
              </a:rPr>
              <a:t>Methods</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project was developed with a multifaceted approach to the issue and incorporates community involvement, multispecialty collaboration, and health communication.</a:t>
            </a:r>
          </a:p>
          <a:p>
            <a:pPr marL="0" marR="0">
              <a:lnSpc>
                <a:spcPct val="107000"/>
              </a:lnSpc>
              <a:spcBef>
                <a:spcPts val="0"/>
              </a:spcBef>
              <a:spcAft>
                <a:spcPts val="80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AutoNum type="alphaUcPeriod"/>
            </a:pPr>
            <a:r>
              <a:rPr lang="en-US" sz="4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Community Needs Assessment</a:t>
            </a:r>
          </a:p>
          <a:p>
            <a:pPr>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F</a:t>
            </a:r>
            <a:r>
              <a:rPr lang="en-US" sz="3200" dirty="0">
                <a:effectLst/>
                <a:latin typeface="Calibri" panose="020F0502020204030204" pitchFamily="34" charset="0"/>
                <a:ea typeface="Calibri" panose="020F0502020204030204" pitchFamily="34" charset="0"/>
                <a:cs typeface="Times New Roman" panose="02020603050405020304" pitchFamily="18" charset="0"/>
              </a:rPr>
              <a:t>ocus group interviews of women with history of GDM were conducted. </a:t>
            </a:r>
          </a:p>
          <a:p>
            <a:pPr>
              <a:lnSpc>
                <a:spcPct val="107000"/>
              </a:lnSpc>
              <a:spcBef>
                <a:spcPts val="0"/>
              </a:spcBef>
              <a:spcAft>
                <a:spcPts val="800"/>
              </a:spcAft>
            </a:pPr>
            <a:r>
              <a:rPr lang="en-US" sz="3200" u="sng" dirty="0">
                <a:effectLst/>
                <a:latin typeface="Calibri" panose="020F0502020204030204" pitchFamily="34" charset="0"/>
                <a:ea typeface="Calibri" panose="020F0502020204030204" pitchFamily="34" charset="0"/>
                <a:cs typeface="Times New Roman" panose="02020603050405020304" pitchFamily="18" charset="0"/>
              </a:rPr>
              <a:t>Result</a:t>
            </a:r>
            <a:r>
              <a:rPr lang="en-US" sz="3200" u="sng" dirty="0">
                <a:latin typeface="Calibri" panose="020F0502020204030204" pitchFamily="34" charset="0"/>
                <a:ea typeface="Calibri" panose="020F0502020204030204" pitchFamily="34" charset="0"/>
                <a:cs typeface="Times New Roman" panose="02020603050405020304" pitchFamily="18" charset="0"/>
              </a:rPr>
              <a:t>s of Focus Group Study</a:t>
            </a:r>
            <a:r>
              <a:rPr lang="en-US" sz="3200" dirty="0">
                <a:latin typeface="Calibri" panose="020F0502020204030204" pitchFamily="34" charset="0"/>
                <a:ea typeface="Calibri" panose="020F0502020204030204" pitchFamily="34" charset="0"/>
                <a:cs typeface="Times New Roman" panose="02020603050405020304" pitchFamily="18" charset="0"/>
              </a:rPr>
              <a:t>: 8 participants with diverse demographics.</a:t>
            </a:r>
          </a:p>
          <a:p>
            <a:pPr marL="457200" indent="-457200">
              <a:lnSpc>
                <a:spcPct val="107000"/>
              </a:lnSpc>
              <a:spcBef>
                <a:spcPts val="0"/>
              </a:spcBef>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One</a:t>
            </a:r>
            <a:r>
              <a:rPr lang="en-US" sz="3200" dirty="0">
                <a:effectLst/>
                <a:latin typeface="Calibri" panose="020F0502020204030204" pitchFamily="34" charset="0"/>
                <a:ea typeface="Calibri" panose="020F0502020204030204" pitchFamily="34" charset="0"/>
                <a:cs typeface="Times New Roman" panose="02020603050405020304" pitchFamily="18" charset="0"/>
              </a:rPr>
              <a:t> p</a:t>
            </a:r>
            <a:r>
              <a:rPr lang="en-US" sz="3200" dirty="0">
                <a:latin typeface="Calibri" panose="020F0502020204030204" pitchFamily="34" charset="0"/>
                <a:ea typeface="Calibri" panose="020F0502020204030204" pitchFamily="34" charset="0"/>
                <a:cs typeface="Times New Roman" panose="02020603050405020304" pitchFamily="18" charset="0"/>
              </a:rPr>
              <a:t>articipant was currently pregnant with GDM and 7 had history of GDM within the past year. Four</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latin typeface="Calibri" panose="020F0502020204030204" pitchFamily="34" charset="0"/>
                <a:ea typeface="Calibri" panose="020F0502020204030204" pitchFamily="34" charset="0"/>
                <a:cs typeface="Times New Roman" panose="02020603050405020304" pitchFamily="18" charset="0"/>
              </a:rPr>
              <a:t>participants were currently working.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Bef>
                <a:spcPts val="0"/>
              </a:spcBef>
              <a:spcAft>
                <a:spcPts val="8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None of the women knew about the existence of the National </a:t>
            </a:r>
            <a:r>
              <a:rPr lang="en-US" sz="3200" b="1" dirty="0">
                <a:latin typeface="Calibri" panose="020F0502020204030204" pitchFamily="34" charset="0"/>
                <a:ea typeface="Calibri" panose="020F0502020204030204" pitchFamily="34" charset="0"/>
                <a:cs typeface="Times New Roman" panose="02020603050405020304" pitchFamily="18" charset="0"/>
              </a:rPr>
              <a:t>D</a:t>
            </a:r>
            <a:r>
              <a:rPr lang="en-US" sz="3200" b="1" dirty="0">
                <a:effectLst/>
                <a:latin typeface="Calibri" panose="020F0502020204030204" pitchFamily="34" charset="0"/>
                <a:ea typeface="Calibri" panose="020F0502020204030204" pitchFamily="34" charset="0"/>
                <a:cs typeface="Times New Roman" panose="02020603050405020304" pitchFamily="18" charset="0"/>
              </a:rPr>
              <a:t>iabetes Prevention </a:t>
            </a:r>
            <a:r>
              <a:rPr lang="en-US" sz="3200" b="1" dirty="0">
                <a:latin typeface="Calibri" panose="020F0502020204030204" pitchFamily="34" charset="0"/>
                <a:ea typeface="Calibri" panose="020F0502020204030204" pitchFamily="34" charset="0"/>
                <a:cs typeface="Times New Roman" panose="02020603050405020304" pitchFamily="18" charset="0"/>
              </a:rPr>
              <a:t>P</a:t>
            </a:r>
            <a:r>
              <a:rPr lang="en-US" sz="3200" b="1" dirty="0">
                <a:effectLst/>
                <a:latin typeface="Calibri" panose="020F0502020204030204" pitchFamily="34" charset="0"/>
                <a:ea typeface="Calibri" panose="020F0502020204030204" pitchFamily="34" charset="0"/>
                <a:cs typeface="Times New Roman" panose="02020603050405020304" pitchFamily="18" charset="0"/>
              </a:rPr>
              <a:t>rogram.</a:t>
            </a:r>
          </a:p>
          <a:p>
            <a:pPr marL="457200" indent="-457200">
              <a:lnSpc>
                <a:spcPct val="107000"/>
              </a:lnSpc>
              <a:spcBef>
                <a:spcPts val="0"/>
              </a:spcBef>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All of the women were interested in joining one or another format of the program.</a:t>
            </a:r>
          </a:p>
          <a:p>
            <a:pPr marL="457200" indent="-457200">
              <a:lnSpc>
                <a:spcPct val="107000"/>
              </a:lnSpc>
              <a:spcBef>
                <a:spcPts val="0"/>
              </a:spcBef>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Five of the eight women wanted to join group based DPP and three preferred self-paced, app-based DPP.</a:t>
            </a:r>
          </a:p>
          <a:p>
            <a:pPr marL="457200" indent="-457200">
              <a:lnSpc>
                <a:spcPct val="107000"/>
              </a:lnSpc>
              <a:spcBef>
                <a:spcPts val="0"/>
              </a:spcBef>
              <a:spcAft>
                <a:spcPts val="8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Majority of the women were willing to commit to the program for a year despite their work and childcare commitments.</a:t>
            </a:r>
          </a:p>
          <a:p>
            <a:pPr marL="457200" indent="-457200">
              <a:lnSpc>
                <a:spcPct val="107000"/>
              </a:lnSpc>
              <a:spcBef>
                <a:spcPts val="0"/>
              </a:spcBef>
              <a:spcAft>
                <a:spcPts val="800"/>
              </a:spcAft>
              <a:buFont typeface="Arial" panose="020B0604020202020204" pitchFamily="34" charset="0"/>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Reasons for willingness to commit to the program as expressed by the women were “my health is important”, “need help with lifestyle changes”, “peer support from women with the same issues”. </a:t>
            </a:r>
          </a:p>
          <a:p>
            <a:pPr marL="457200" indent="-457200">
              <a:lnSpc>
                <a:spcPct val="107000"/>
              </a:lnSpc>
              <a:spcBef>
                <a:spcPts val="0"/>
              </a:spcBef>
              <a:spcAft>
                <a:spcPts val="80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only barrier to committing to the program were “lack of time”. Women who reported </a:t>
            </a:r>
            <a:r>
              <a:rPr lang="en-US" sz="3200" dirty="0">
                <a:effectLst/>
                <a:latin typeface="Calibri" panose="020F0502020204030204" pitchFamily="34" charset="0"/>
                <a:ea typeface="Calibri" panose="020F0502020204030204" pitchFamily="34" charset="0"/>
                <a:cs typeface="Times New Roman" panose="02020603050405020304" pitchFamily="18" charset="0"/>
              </a:rPr>
              <a:t>‘lack of time’ inclined towards committing if they could attend DPP during work hours</a:t>
            </a:r>
          </a:p>
          <a:p>
            <a:pPr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F92B6E-CEE8-EDC0-1FE3-49A252DA8FE9}"/>
              </a:ext>
            </a:extLst>
          </p:cNvPr>
          <p:cNvSpPr txBox="1"/>
          <p:nvPr/>
        </p:nvSpPr>
        <p:spPr>
          <a:xfrm>
            <a:off x="817764" y="7290294"/>
            <a:ext cx="13468150" cy="9617376"/>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Gestational diabetes mellitus (GDM) that affects 2-10% of pregnancies in the United States is a harbinger of future GDM, type 2 Diabetes Mellitus, Hypertension, and cardiovascular disease. </a:t>
            </a:r>
          </a:p>
          <a:p>
            <a:pPr marL="457200" marR="0" indent="-457200">
              <a:lnSpc>
                <a:spcPct val="107000"/>
              </a:lnSpc>
              <a:spcBef>
                <a:spcPts val="0"/>
              </a:spcBef>
              <a:spcAft>
                <a:spcPts val="8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1 in 3 women with GDM develop type 2 DM within 10 years after a GDM pregnancy. The odds of developing type 2 DM in the decade following GDM is 10-17 times as compared with no history of GDM.</a:t>
            </a:r>
          </a:p>
          <a:p>
            <a:pPr marL="457200" marR="0" indent="-457200">
              <a:lnSpc>
                <a:spcPct val="107000"/>
              </a:lnSpc>
              <a:spcBef>
                <a:spcPts val="0"/>
              </a:spcBef>
              <a:spcAft>
                <a:spcPts val="8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Given the time lapse between GDM and development of type 2 DM, the risk is often forgotten or lost in the transition of healthcare from a women’s obstetric care to primary care.  </a:t>
            </a:r>
          </a:p>
          <a:p>
            <a:pPr marL="457200" marR="0" indent="-457200">
              <a:lnSpc>
                <a:spcPct val="107000"/>
              </a:lnSpc>
              <a:spcBef>
                <a:spcPts val="0"/>
              </a:spcBef>
              <a:spcAft>
                <a:spcPts val="800"/>
              </a:spcAft>
              <a:buFont typeface="Arial" panose="020B0604020202020204" pitchFamily="34" charset="0"/>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For some women who are aware of this risk, the issue is not knowing where to find resources to help mitigate their risk of type 2 DM. </a:t>
            </a:r>
          </a:p>
          <a:p>
            <a:pPr marL="457200" marR="0" indent="-457200">
              <a:lnSpc>
                <a:spcPct val="107000"/>
              </a:lnSpc>
              <a:spcBef>
                <a:spcPts val="0"/>
              </a:spcBef>
              <a:spcAft>
                <a:spcPts val="80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While evidence exists on the protective effects of weight loss, lifestyle changes are often intensive processes that require involvement in a program with skilled and certified educators such as Center for disease control and prevention’s (CDC) National Diabetes Prevention Program (DPP).</a:t>
            </a:r>
          </a:p>
          <a:p>
            <a:pPr marL="457200" indent="-457200">
              <a:buFont typeface="Arial" panose="020B0604020202020204" pitchFamily="34" charset="0"/>
              <a:buChar char="•"/>
            </a:pPr>
            <a:r>
              <a:rPr lang="en-US" sz="3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This QI project sought to address this issue by developing a pathway from delivery of a GDM pregnancy to enrollment in a DPP. </a:t>
            </a:r>
            <a:endParaRPr lang="en-US" sz="3600" b="1" dirty="0">
              <a:solidFill>
                <a:schemeClr val="tx2"/>
              </a:solidFill>
            </a:endParaRPr>
          </a:p>
        </p:txBody>
      </p:sp>
      <p:pic>
        <p:nvPicPr>
          <p:cNvPr id="12" name="Picture 11" descr="A baby's hand holding a finger&#10;&#10;Description automatically generated with low confidence">
            <a:extLst>
              <a:ext uri="{FF2B5EF4-FFF2-40B4-BE49-F238E27FC236}">
                <a16:creationId xmlns:a16="http://schemas.microsoft.com/office/drawing/2014/main" id="{2DC09E7B-9411-806D-334C-88B3E7E55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6627" y="16513708"/>
            <a:ext cx="4182956" cy="4182956"/>
          </a:xfrm>
          <a:prstGeom prst="rect">
            <a:avLst/>
          </a:prstGeom>
        </p:spPr>
      </p:pic>
      <p:graphicFrame>
        <p:nvGraphicFramePr>
          <p:cNvPr id="2" name="Diagram 1">
            <a:extLst>
              <a:ext uri="{FF2B5EF4-FFF2-40B4-BE49-F238E27FC236}">
                <a16:creationId xmlns:a16="http://schemas.microsoft.com/office/drawing/2014/main" id="{8DE24F58-3948-1762-8042-A3AE016C2796}"/>
              </a:ext>
            </a:extLst>
          </p:cNvPr>
          <p:cNvGraphicFramePr/>
          <p:nvPr>
            <p:extLst>
              <p:ext uri="{D42A27DB-BD31-4B8C-83A1-F6EECF244321}">
                <p14:modId xmlns:p14="http://schemas.microsoft.com/office/powerpoint/2010/main" val="2447612294"/>
              </p:ext>
            </p:extLst>
          </p:nvPr>
        </p:nvGraphicFramePr>
        <p:xfrm>
          <a:off x="13258800" y="13872751"/>
          <a:ext cx="17297400" cy="17892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8A5E9E8-67D3-1A12-6658-29327620BC2E}"/>
              </a:ext>
            </a:extLst>
          </p:cNvPr>
          <p:cNvSpPr txBox="1"/>
          <p:nvPr/>
        </p:nvSpPr>
        <p:spPr>
          <a:xfrm>
            <a:off x="11353800" y="13033106"/>
            <a:ext cx="21945600" cy="646331"/>
          </a:xfrm>
          <a:prstGeom prst="rect">
            <a:avLst/>
          </a:prstGeom>
          <a:noFill/>
        </p:spPr>
        <p:txBody>
          <a:bodyPr wrap="square">
            <a:spAutoFit/>
          </a:bodyPr>
          <a:lstStyle/>
          <a:p>
            <a:pPr algn="ctr"/>
            <a:r>
              <a:rPr lang="en" sz="3600" b="1" dirty="0">
                <a:solidFill>
                  <a:schemeClr val="accent2"/>
                </a:solidFill>
                <a:latin typeface="Calibri"/>
                <a:ea typeface="Calibri"/>
                <a:cs typeface="Calibri"/>
                <a:sym typeface="Calibri"/>
              </a:rPr>
              <a:t> Proposed Pathway for Women with GDM to Enrolling in a DPP      </a:t>
            </a:r>
            <a:endParaRPr lang="en-US" sz="3600" dirty="0">
              <a:solidFill>
                <a:schemeClr val="accent2"/>
              </a:solidFill>
            </a:endParaRPr>
          </a:p>
        </p:txBody>
      </p:sp>
      <p:sp>
        <p:nvSpPr>
          <p:cNvPr id="7" name="TextBox 6">
            <a:extLst>
              <a:ext uri="{FF2B5EF4-FFF2-40B4-BE49-F238E27FC236}">
                <a16:creationId xmlns:a16="http://schemas.microsoft.com/office/drawing/2014/main" id="{10A22A74-A2EC-D768-7173-1D392F74F125}"/>
              </a:ext>
            </a:extLst>
          </p:cNvPr>
          <p:cNvSpPr txBox="1"/>
          <p:nvPr/>
        </p:nvSpPr>
        <p:spPr>
          <a:xfrm>
            <a:off x="14935200" y="6463137"/>
            <a:ext cx="14339662" cy="6155531"/>
          </a:xfrm>
          <a:prstGeom prst="rect">
            <a:avLst/>
          </a:prstGeom>
          <a:noFill/>
        </p:spPr>
        <p:txBody>
          <a:bodyPr wrap="square">
            <a:spAutoFit/>
          </a:bodyPr>
          <a:lstStyle/>
          <a:p>
            <a:pPr defTabSz="608013" eaLnBrk="1" hangingPunct="1">
              <a:defRPr/>
            </a:pPr>
            <a:r>
              <a:rPr lang="en-US" altLang="en-US" sz="4800" b="1" dirty="0">
                <a:solidFill>
                  <a:srgbClr val="0070C0"/>
                </a:solidFill>
                <a:latin typeface="+mn-lt"/>
              </a:rPr>
              <a:t>B. Building collaborations between local diabetes prevention program and UCSD</a:t>
            </a:r>
          </a:p>
          <a:p>
            <a:pPr defTabSz="608013" eaLnBrk="1" hangingPunct="1">
              <a:defRPr/>
            </a:pPr>
            <a:endParaRPr lang="en-US" altLang="en-US" sz="1000" dirty="0">
              <a:solidFill>
                <a:srgbClr val="0070C0"/>
              </a:solidFill>
              <a:latin typeface="+mn-lt"/>
            </a:endParaRPr>
          </a:p>
          <a:p>
            <a:pPr marL="457200" indent="-457200" defTabSz="608013" eaLnBrk="1" hangingPunct="1">
              <a:buFont typeface="Arial" panose="020B0604020202020204" pitchFamily="34" charset="0"/>
              <a:buChar char="•"/>
              <a:defRP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CDC Certified DPPs were contacted to gain information on program resources, referral requirements, cost and promote dedicated session for groups of women who are in the first year after delivery of a GDM pregnancy and provide more online classes. </a:t>
            </a: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defTabSz="608013" eaLnBrk="1" hangingPunct="1">
              <a:buFont typeface="Arial" panose="020B0604020202020204" pitchFamily="34" charset="0"/>
              <a:buChar char="•"/>
              <a:defRPr/>
            </a:pPr>
            <a:r>
              <a:rPr lang="en-US" sz="3200" dirty="0">
                <a:latin typeface="Calibri" panose="020F0502020204030204" pitchFamily="34" charset="0"/>
                <a:ea typeface="Calibri" panose="020F0502020204030204" pitchFamily="34" charset="0"/>
                <a:cs typeface="Times New Roman" panose="02020603050405020304" pitchFamily="18" charset="0"/>
              </a:rPr>
              <a:t>Certified </a:t>
            </a:r>
            <a:r>
              <a:rPr lang="en-US" sz="3200" dirty="0">
                <a:effectLst/>
                <a:latin typeface="Calibri" panose="020F0502020204030204" pitchFamily="34" charset="0"/>
                <a:ea typeface="Calibri" panose="020F0502020204030204" pitchFamily="34" charset="0"/>
                <a:cs typeface="Times New Roman" panose="02020603050405020304" pitchFamily="18" charset="0"/>
              </a:rPr>
              <a:t>DPPs interested in collaboration include Skinny Gene, Family Health Centers of San Diego, Scripps Medical, San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Yisidro</a:t>
            </a:r>
            <a:r>
              <a:rPr lang="en-US" sz="3200" dirty="0">
                <a:effectLst/>
                <a:latin typeface="Calibri" panose="020F0502020204030204" pitchFamily="34" charset="0"/>
                <a:ea typeface="Calibri" panose="020F0502020204030204" pitchFamily="34" charset="0"/>
                <a:cs typeface="Times New Roman" panose="02020603050405020304" pitchFamily="18" charset="0"/>
              </a:rPr>
              <a:t> Health, Case Specific Nutrition. </a:t>
            </a:r>
          </a:p>
          <a:p>
            <a:pPr marL="457200" indent="-457200" defTabSz="608013" eaLnBrk="1" hangingPunct="1">
              <a:buFont typeface="Arial" panose="020B0604020202020204" pitchFamily="34" charset="0"/>
              <a:buChar char="•"/>
              <a:defRPr/>
            </a:pPr>
            <a:r>
              <a:rPr lang="en-US" sz="3200" dirty="0">
                <a:effectLst/>
                <a:latin typeface="Calibri" panose="020F0502020204030204" pitchFamily="34" charset="0"/>
                <a:ea typeface="Calibri" panose="020F0502020204030204" pitchFamily="34" charset="0"/>
                <a:cs typeface="Times New Roman" panose="02020603050405020304" pitchFamily="18" charset="0"/>
              </a:rPr>
              <a:t>Information on CDC certified app based</a:t>
            </a:r>
            <a:r>
              <a:rPr lang="en-US" sz="3200" dirty="0">
                <a:latin typeface="Calibri" panose="020F0502020204030204" pitchFamily="34" charset="0"/>
                <a:ea typeface="Calibri" panose="020F0502020204030204" pitchFamily="34" charset="0"/>
                <a:cs typeface="Times New Roman" panose="02020603050405020304" pitchFamily="18" charset="0"/>
              </a:rPr>
              <a:t>, self paced DPPs were also precured.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defTabSz="608013" eaLnBrk="1" hangingPunct="1">
              <a:buFont typeface="Arial" panose="020B0604020202020204" pitchFamily="34" charset="0"/>
              <a:buChar char="•"/>
              <a:defRPr/>
            </a:pPr>
            <a:r>
              <a:rPr lang="en-US" sz="3200" dirty="0">
                <a:latin typeface="Calibri" panose="020F0502020204030204" pitchFamily="34" charset="0"/>
                <a:ea typeface="Calibri" panose="020F0502020204030204" pitchFamily="34" charset="0"/>
                <a:cs typeface="Times New Roman" panose="02020603050405020304" pitchFamily="18" charset="0"/>
              </a:rPr>
              <a:t>Next, meeting with o</a:t>
            </a:r>
            <a:r>
              <a:rPr lang="en-US" sz="3200" dirty="0">
                <a:effectLst/>
                <a:latin typeface="Calibri" panose="020F0502020204030204" pitchFamily="34" charset="0"/>
                <a:ea typeface="Calibri" panose="020F0502020204030204" pitchFamily="34" charset="0"/>
                <a:cs typeface="Times New Roman" panose="02020603050405020304" pitchFamily="18" charset="0"/>
              </a:rPr>
              <a:t>bstetrics, primary care, and population health departments held and a workflow for referral to DPP </a:t>
            </a:r>
            <a:r>
              <a:rPr lang="en-US" sz="3200" dirty="0">
                <a:latin typeface="Calibri" panose="020F0502020204030204" pitchFamily="34" charset="0"/>
                <a:ea typeface="Calibri" panose="020F0502020204030204" pitchFamily="34" charset="0"/>
                <a:cs typeface="Times New Roman" panose="02020603050405020304" pitchFamily="18" charset="0"/>
              </a:rPr>
              <a:t>was proposed</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08610398-9CEA-79AF-EE23-B2B4CAC2D269}"/>
              </a:ext>
            </a:extLst>
          </p:cNvPr>
          <p:cNvSpPr txBox="1"/>
          <p:nvPr/>
        </p:nvSpPr>
        <p:spPr>
          <a:xfrm>
            <a:off x="29467175" y="6563991"/>
            <a:ext cx="13961836" cy="9895209"/>
          </a:xfrm>
          <a:prstGeom prst="rect">
            <a:avLst/>
          </a:prstGeom>
          <a:noFill/>
        </p:spPr>
        <p:txBody>
          <a:bodyPr wrap="square">
            <a:spAutoFit/>
          </a:bodyPr>
          <a:lstStyle/>
          <a:p>
            <a:pPr eaLnBrk="1" hangingPunct="1">
              <a:spcBef>
                <a:spcPts val="5400"/>
              </a:spcBef>
              <a:spcAft>
                <a:spcPts val="1600"/>
              </a:spcAft>
              <a:defRPr/>
            </a:pPr>
            <a:r>
              <a:rPr lang="en-US" altLang="en-US" sz="4800" b="1" dirty="0">
                <a:solidFill>
                  <a:srgbClr val="007DBA"/>
                </a:solidFill>
              </a:rPr>
              <a:t>C. Health communication and education</a:t>
            </a:r>
            <a:endParaRPr lang="en-US" altLang="en-US" sz="4800" b="1" dirty="0">
              <a:solidFill>
                <a:srgbClr val="000000"/>
              </a:solidFill>
              <a:latin typeface="+mn-lt"/>
            </a:endParaRPr>
          </a:p>
          <a:p>
            <a:pPr marL="514350" marR="0" indent="-514350">
              <a:lnSpc>
                <a:spcPct val="107000"/>
              </a:lnSpc>
              <a:spcBef>
                <a:spcPts val="0"/>
              </a:spcBef>
              <a:spcAft>
                <a:spcPts val="800"/>
              </a:spcAf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Meetings held with Certified </a:t>
            </a:r>
            <a:r>
              <a:rPr lang="en-US" sz="3200" dirty="0">
                <a:latin typeface="Calibri" panose="020F0502020204030204" pitchFamily="34" charset="0"/>
                <a:ea typeface="Calibri" panose="020F0502020204030204" pitchFamily="34" charset="0"/>
                <a:cs typeface="Times New Roman" panose="02020603050405020304" pitchFamily="18" charset="0"/>
              </a:rPr>
              <a:t>D</a:t>
            </a:r>
            <a:r>
              <a:rPr lang="en-US" sz="3200" dirty="0">
                <a:effectLst/>
                <a:latin typeface="Calibri" panose="020F0502020204030204" pitchFamily="34" charset="0"/>
                <a:ea typeface="Calibri" panose="020F0502020204030204" pitchFamily="34" charset="0"/>
                <a:cs typeface="Times New Roman" panose="02020603050405020304" pitchFamily="18" charset="0"/>
              </a:rPr>
              <a:t>iabetes </a:t>
            </a:r>
            <a:r>
              <a:rPr lang="en-US" sz="3200" dirty="0">
                <a:latin typeface="Calibri" panose="020F0502020204030204" pitchFamily="34" charset="0"/>
                <a:ea typeface="Calibri" panose="020F0502020204030204" pitchFamily="34" charset="0"/>
                <a:cs typeface="Times New Roman" panose="02020603050405020304" pitchFamily="18" charset="0"/>
              </a:rPr>
              <a:t>E</a:t>
            </a:r>
            <a:r>
              <a:rPr lang="en-US" sz="3200" dirty="0">
                <a:effectLst/>
                <a:latin typeface="Calibri" panose="020F0502020204030204" pitchFamily="34" charset="0"/>
                <a:ea typeface="Calibri" panose="020F0502020204030204" pitchFamily="34" charset="0"/>
                <a:cs typeface="Times New Roman" panose="02020603050405020304" pitchFamily="18" charset="0"/>
              </a:rPr>
              <a:t>ducators (CDE) at UCSD and information provided on DPP.</a:t>
            </a:r>
          </a:p>
          <a:p>
            <a:pPr marL="514350" marR="0" indent="-514350">
              <a:lnSpc>
                <a:spcPct val="107000"/>
              </a:lnSpc>
              <a:spcBef>
                <a:spcPts val="0"/>
              </a:spcBef>
              <a:spcAft>
                <a:spcPts val="800"/>
              </a:spcAft>
              <a:buAutoNum type="arabi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An educational handout on DPP was developed for the diabetes educators to pass on to pregnant women at 36 weeks gestation.</a:t>
            </a:r>
          </a:p>
          <a:p>
            <a:pPr marL="514350" marR="0" indent="-514350">
              <a:lnSpc>
                <a:spcPct val="107000"/>
              </a:lnSpc>
              <a:spcBef>
                <a:spcPts val="0"/>
              </a:spcBef>
              <a:spcAft>
                <a:spcPts val="800"/>
              </a:spcAft>
              <a:buAutoNum type="arabicPeriod"/>
            </a:pPr>
            <a:r>
              <a:rPr lang="en-US" sz="3200" b="1" dirty="0">
                <a:latin typeface="Calibri" panose="020F0502020204030204" pitchFamily="34" charset="0"/>
                <a:ea typeface="Calibri" panose="020F0502020204030204" pitchFamily="34" charset="0"/>
                <a:cs typeface="Times New Roman" panose="02020603050405020304" pitchFamily="18" charset="0"/>
              </a:rPr>
              <a:t>A slide on DPP was added to the virtual GDM class PowerPoint that is routinely used for education for GDM patients.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07000"/>
              </a:lnSpc>
              <a:spcBef>
                <a:spcPts val="0"/>
              </a:spcBef>
              <a:spcAft>
                <a:spcPts val="80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A webpage</a:t>
            </a:r>
            <a:r>
              <a:rPr lang="en-US" sz="3200" dirty="0">
                <a:effectLst/>
                <a:latin typeface="Calibri" panose="020F0502020204030204" pitchFamily="34" charset="0"/>
                <a:ea typeface="Calibri" panose="020F0502020204030204" pitchFamily="34" charset="0"/>
                <a:cs typeface="Times New Roman" panose="02020603050405020304" pitchFamily="18" charset="0"/>
              </a:rPr>
              <a:t> information on all local and nationwide DPPs with their address, contact info, weblink, insurances accepted, availability of online group sessions, availability of bilingual programs, and information on self-paced programs, was developed. </a:t>
            </a:r>
          </a:p>
          <a:p>
            <a:pPr marL="514350" marR="0" indent="-514350">
              <a:lnSpc>
                <a:spcPct val="107000"/>
              </a:lnSpc>
              <a:spcBef>
                <a:spcPts val="0"/>
              </a:spcBef>
              <a:spcAft>
                <a:spcPts val="800"/>
              </a:spcAft>
              <a:buAutoNum type="arabicPeriod"/>
            </a:pPr>
            <a:r>
              <a:rPr lang="en-US" sz="3200" b="1" dirty="0">
                <a:latin typeface="Calibri" panose="020F0502020204030204" pitchFamily="34" charset="0"/>
                <a:ea typeface="Calibri" panose="020F0502020204030204" pitchFamily="34" charset="0"/>
                <a:cs typeface="Times New Roman" panose="02020603050405020304" pitchFamily="18" charset="0"/>
              </a:rPr>
              <a:t>The informational webpage will be captured in a QR code and provided to patients through MyChart message at the time of delivery or the 6-week post-partum visit. </a:t>
            </a:r>
          </a:p>
          <a:p>
            <a:pPr marL="514350" marR="0" indent="-514350">
              <a:lnSpc>
                <a:spcPct val="107000"/>
              </a:lnSpc>
              <a:spcBef>
                <a:spcPts val="0"/>
              </a:spcBef>
              <a:spcAft>
                <a:spcPts val="800"/>
              </a:spcAft>
              <a:buAutoNum type="arabicPeriod"/>
            </a:pPr>
            <a:r>
              <a:rPr lang="en-US" sz="3200" dirty="0">
                <a:latin typeface="Calibri" panose="020F0502020204030204" pitchFamily="34" charset="0"/>
                <a:ea typeface="Calibri" panose="020F0502020204030204" pitchFamily="34" charset="0"/>
                <a:cs typeface="Times New Roman" panose="02020603050405020304" pitchFamily="18" charset="0"/>
              </a:rPr>
              <a:t>P</a:t>
            </a:r>
            <a:r>
              <a:rPr lang="en-US" sz="3200" dirty="0">
                <a:effectLst/>
                <a:latin typeface="Calibri" panose="020F0502020204030204" pitchFamily="34" charset="0"/>
                <a:ea typeface="Calibri" panose="020F0502020204030204" pitchFamily="34" charset="0"/>
                <a:cs typeface="Times New Roman" panose="02020603050405020304" pitchFamily="18" charset="0"/>
              </a:rPr>
              <a:t>rovide a steady, reiterating reminder for women after delivery of a GDM pregnancy to enroll in a National Diabetes prevention program when they are ready.</a:t>
            </a:r>
          </a:p>
        </p:txBody>
      </p:sp>
      <p:sp>
        <p:nvSpPr>
          <p:cNvPr id="10" name="TextBox 9">
            <a:extLst>
              <a:ext uri="{FF2B5EF4-FFF2-40B4-BE49-F238E27FC236}">
                <a16:creationId xmlns:a16="http://schemas.microsoft.com/office/drawing/2014/main" id="{4E8AD380-7EF9-252F-3A55-57299680E442}"/>
              </a:ext>
            </a:extLst>
          </p:cNvPr>
          <p:cNvSpPr txBox="1"/>
          <p:nvPr/>
        </p:nvSpPr>
        <p:spPr>
          <a:xfrm>
            <a:off x="29667352" y="17266358"/>
            <a:ext cx="7808633" cy="2677656"/>
          </a:xfrm>
          <a:prstGeom prst="rect">
            <a:avLst/>
          </a:prstGeom>
          <a:noFill/>
        </p:spPr>
        <p:txBody>
          <a:bodyPr wrap="square" rtlCol="0">
            <a:spAutoFit/>
          </a:bodyPr>
          <a:lstStyle/>
          <a:p>
            <a:r>
              <a:rPr lang="en-US" sz="2800" b="1" i="1" dirty="0">
                <a:solidFill>
                  <a:srgbClr val="005E8B"/>
                </a:solidFill>
                <a:effectLst/>
                <a:latin typeface="+mn-lt"/>
              </a:rPr>
              <a:t>A magnet on fridge or car may be a good resource of reminder for these new mothers who have time constraints, competing priorities and other barriers to act and may also be a good source for quick access to information when they feel ready to act.</a:t>
            </a:r>
          </a:p>
          <a:p>
            <a:endParaRPr lang="en-US" sz="2800" b="1" i="1" dirty="0">
              <a:solidFill>
                <a:srgbClr val="005E8B"/>
              </a:solidFill>
              <a:latin typeface="+mn-lt"/>
            </a:endParaRPr>
          </a:p>
        </p:txBody>
      </p:sp>
      <p:pic>
        <p:nvPicPr>
          <p:cNvPr id="15" name="Picture 14" descr="A picture containing text, font, logo, graphics&#10;&#10;Description automatically generated">
            <a:extLst>
              <a:ext uri="{FF2B5EF4-FFF2-40B4-BE49-F238E27FC236}">
                <a16:creationId xmlns:a16="http://schemas.microsoft.com/office/drawing/2014/main" id="{DA88BBF5-308B-6638-261C-25CF1067B7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4551" y="2975426"/>
            <a:ext cx="5486400" cy="2819400"/>
          </a:xfrm>
          <a:prstGeom prst="rect">
            <a:avLst/>
          </a:prstGeom>
        </p:spPr>
      </p:pic>
    </p:spTree>
    <p:extLst>
      <p:ext uri="{BB962C8B-B14F-4D97-AF65-F5344CB8AC3E}">
        <p14:creationId xmlns:p14="http://schemas.microsoft.com/office/powerpoint/2010/main" val="3802879885"/>
      </p:ext>
    </p:extLst>
  </p:cSld>
  <p:clrMapOvr>
    <a:masterClrMapping/>
  </p:clrMapOvr>
</p:sld>
</file>

<file path=ppt/theme/theme1.xml><?xml version="1.0" encoding="utf-8"?>
<a:theme xmlns:a="http://schemas.openxmlformats.org/drawingml/2006/main" name="UCSD Health Po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0600FD2D36B84FAD9D737F22CFCDA2" ma:contentTypeVersion="1" ma:contentTypeDescription="Create a new document." ma:contentTypeScope="" ma:versionID="3e3f2722c6d9b55d91247c77eef17a31">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3A4EB9-A678-4B8F-B7AF-CEB0F4D8D096}">
  <ds:schemaRefs>
    <ds:schemaRef ds:uri="http://schemas.microsoft.com/sharepoint/v3/contenttype/forms"/>
  </ds:schemaRefs>
</ds:datastoreItem>
</file>

<file path=customXml/itemProps2.xml><?xml version="1.0" encoding="utf-8"?>
<ds:datastoreItem xmlns:ds="http://schemas.openxmlformats.org/officeDocument/2006/customXml" ds:itemID="{0EC17BA1-5830-4918-9CA3-B64A3CEABC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1B1954-37D8-483C-B961-645F6FFB4FB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8778</TotalTime>
  <Words>1431</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Times New Roman</vt:lpstr>
      <vt:lpstr>Wingdings</vt:lpstr>
      <vt:lpstr>UCSD Health Poster</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24x36</dc:title>
  <dc:creator>Jay Larson</dc:creator>
  <dc:description>Quality poster printing
www.genigraphics.com
1-800-790-4001</dc:description>
  <cp:lastModifiedBy>Narayanan, Priyadharshini</cp:lastModifiedBy>
  <cp:revision>223</cp:revision>
  <cp:lastPrinted>2016-02-09T18:15:39Z</cp:lastPrinted>
  <dcterms:created xsi:type="dcterms:W3CDTF">2013-02-10T21:14:48Z</dcterms:created>
  <dcterms:modified xsi:type="dcterms:W3CDTF">2023-06-06T06:20:22Z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0x010100BE0600FD2D36B84FAD9D737F22CFCDA2</vt:lpwstr>
  </property>
</Properties>
</file>