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65" r:id="rId4"/>
    <p:sldId id="266" r:id="rId5"/>
    <p:sldId id="267" r:id="rId6"/>
    <p:sldId id="268" r:id="rId7"/>
    <p:sldId id="259" r:id="rId8"/>
    <p:sldId id="258" r:id="rId9"/>
    <p:sldId id="26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BE1"/>
    <a:srgbClr val="F3F9FB"/>
    <a:srgbClr val="E5F3F7"/>
    <a:srgbClr val="C3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9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41C6C-61AF-487D-9A07-2041D90784D7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4057B-C00F-420E-8E3A-39A7FB50D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8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</a:t>
            </a:r>
            <a:r>
              <a:rPr lang="en-US" baseline="0" dirty="0" smtClean="0"/>
              <a:t> back, D. H. Parks, http</a:t>
            </a:r>
            <a:r>
              <a:rPr lang="en-US" baseline="0" smtClean="0"/>
              <a:t>://www.flickr.com/photos/parksdh/7796326226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057B-C00F-420E-8E3A-39A7FB50DE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Democracy, Andy Stoll, http://www.flickr.com/photos/andystoll/926751229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057B-C00F-420E-8E3A-39A7FB50DE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7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dirty="0" smtClean="0"/>
              <a:t>La tecnología de </a:t>
            </a:r>
            <a:r>
              <a:rPr lang="es-ES" b="0" dirty="0" err="1" smtClean="0"/>
              <a:t>big</a:t>
            </a:r>
            <a:r>
              <a:rPr lang="es-ES" b="0" dirty="0" smtClean="0"/>
              <a:t> data revolucionará la seguridad de la información</a:t>
            </a:r>
            <a:r>
              <a:rPr lang="en-US" dirty="0" smtClean="0"/>
              <a:t>, </a:t>
            </a:r>
            <a:r>
              <a:rPr lang="en-US" dirty="0" err="1" smtClean="0"/>
              <a:t>Infocux</a:t>
            </a:r>
            <a:r>
              <a:rPr lang="en-US" dirty="0" smtClean="0"/>
              <a:t> Technologies,</a:t>
            </a:r>
            <a:r>
              <a:rPr lang="en-US" baseline="0" dirty="0" smtClean="0"/>
              <a:t> http://www.flickr.com/photos/infocux/8450190120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Pippa</a:t>
            </a:r>
            <a:r>
              <a:rPr lang="en-US" baseline="0" dirty="0" smtClean="0"/>
              <a:t> Middleton royal wedding, Getty Images, http://www.zimbio.com/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057B-C00F-420E-8E3A-39A7FB50DE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3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Roll film microfilm readers, World Micrographics, http://www.worldmicrographics.com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057B-C00F-420E-8E3A-39A7FB50DE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2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</a:t>
            </a:r>
            <a:r>
              <a:rPr lang="en-US" dirty="0" err="1" smtClean="0"/>
              <a:t>Wifi</a:t>
            </a:r>
            <a:r>
              <a:rPr lang="en-US" dirty="0" smtClean="0"/>
              <a:t> Hotspot,</a:t>
            </a:r>
            <a:r>
              <a:rPr lang="en-US" baseline="0" dirty="0" smtClean="0"/>
              <a:t> Andrew West, </a:t>
            </a:r>
            <a:r>
              <a:rPr lang="en-US" dirty="0" smtClean="0"/>
              <a:t>http://www.flickr.com/photos/46793639@N00/116823014</a:t>
            </a:r>
          </a:p>
          <a:p>
            <a:r>
              <a:rPr lang="en-US" dirty="0" err="1" smtClean="0"/>
              <a:t>Sphynx</a:t>
            </a:r>
            <a:r>
              <a:rPr lang="en-US" dirty="0" smtClean="0"/>
              <a:t>,</a:t>
            </a:r>
            <a:r>
              <a:rPr lang="en-US" baseline="0" dirty="0" smtClean="0"/>
              <a:t> François Philipp, http://www.flickr.com/photos/8473570@N02/1999611456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057B-C00F-420E-8E3A-39A7FB50DE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“Green Bar” computer</a:t>
            </a:r>
            <a:r>
              <a:rPr lang="en-US" baseline="0" dirty="0" smtClean="0"/>
              <a:t> paper, David Swart, </a:t>
            </a:r>
            <a:r>
              <a:rPr lang="en-US" dirty="0" smtClean="0"/>
              <a:t>http://www.flickr.com/photos/dmswart/6507071701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057B-C00F-420E-8E3A-39A7FB50DE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6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8BE1-7EDA-449C-B473-DAAFC3CA63D5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9CFF-762E-4EA9-B402-B3660F0340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8BE1-7EDA-449C-B473-DAAFC3CA63D5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9CFF-762E-4EA9-B402-B3660F0340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8BE1-7EDA-449C-B473-DAAFC3CA63D5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9CFF-762E-4EA9-B402-B3660F0340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8BE1-7EDA-449C-B473-DAAFC3CA63D5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9CFF-762E-4EA9-B402-B3660F0340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8BE1-7EDA-449C-B473-DAAFC3CA63D5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9CFF-762E-4EA9-B402-B3660F0340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8BE1-7EDA-449C-B473-DAAFC3CA63D5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9CFF-762E-4EA9-B402-B3660F0340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8BE1-7EDA-449C-B473-DAAFC3CA63D5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9CFF-762E-4EA9-B402-B3660F0340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/>
          </a:bodyPr>
          <a:lstStyle>
            <a:lvl1pPr>
              <a:defRPr sz="2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8BE1-7EDA-449C-B473-DAAFC3CA63D5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9CFF-762E-4EA9-B402-B3660F0340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8BE1-7EDA-449C-B473-DAAFC3CA63D5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9CFF-762E-4EA9-B402-B3660F0340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8BE1-7EDA-449C-B473-DAAFC3CA63D5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9CFF-762E-4EA9-B402-B3660F0340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8BE1-7EDA-449C-B473-DAAFC3CA63D5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9CFF-762E-4EA9-B402-B3660F0340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08BE1-7EDA-449C-B473-DAAFC3CA63D5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49CFF-762E-4EA9-B402-B3660F0340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8" name="Picture 4" descr="UC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76200"/>
            <a:ext cx="762000" cy="3175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66799" y="0"/>
            <a:ext cx="297455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38602" y="1"/>
            <a:ext cx="51053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3200400" y="36112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•      S u s t a I n a b l e   S c h o l a r s h I p   2 0 1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708025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Preservation in a Dynamic Environment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29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Stephen Abrams</a:t>
            </a:r>
          </a:p>
          <a:p>
            <a:pPr>
              <a:spcBef>
                <a:spcPts val="0"/>
              </a:spcBef>
            </a:pPr>
            <a:r>
              <a:rPr lang="en-US" sz="2400" i="1" dirty="0" smtClean="0">
                <a:solidFill>
                  <a:schemeClr val="tx1"/>
                </a:solidFill>
              </a:rPr>
              <a:t>California Digital Library</a:t>
            </a:r>
          </a:p>
          <a:p>
            <a:pPr>
              <a:spcBef>
                <a:spcPts val="0"/>
              </a:spcBef>
            </a:pPr>
            <a:r>
              <a:rPr lang="en-US" sz="2200" i="1" dirty="0" smtClean="0">
                <a:solidFill>
                  <a:schemeClr val="tx1"/>
                </a:solidFill>
              </a:rPr>
              <a:t>University of California</a:t>
            </a:r>
            <a:endParaRPr lang="en-US" sz="22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ithaka.org/sites/default/files/event/s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441407" cy="247218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4343400"/>
            <a:ext cx="77724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Librarian’s Perspective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1126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Stephen.Abrams@ucop.edu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www.cdlib.org/uc3 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05200" y="1600200"/>
            <a:ext cx="2044803" cy="3200400"/>
            <a:chOff x="3505200" y="1600200"/>
            <a:chExt cx="2044803" cy="3200400"/>
          </a:xfrm>
        </p:grpSpPr>
        <p:pic>
          <p:nvPicPr>
            <p:cNvPr id="23554" name="Picture 2" descr="http://www.keepcalmandposters.com/posters/58755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1" y="1600200"/>
              <a:ext cx="1968602" cy="29718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3505200" y="4585156"/>
              <a:ext cx="1676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www.keepcalmandposters.com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Changing conditions, unchanged commitment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105400"/>
            <a:ext cx="5791200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i="1" dirty="0" smtClean="0"/>
              <a:t>Connecting patrons with content of interest in meaningful ways</a:t>
            </a:r>
          </a:p>
          <a:p>
            <a:pPr algn="ctr">
              <a:lnSpc>
                <a:spcPct val="114000"/>
              </a:lnSpc>
            </a:pPr>
            <a:r>
              <a:rPr lang="en-US" sz="2400" i="1" dirty="0" smtClean="0"/>
              <a:t>across barriers of space and</a:t>
            </a:r>
            <a:r>
              <a:rPr lang="en-US" sz="800" i="1" dirty="0" smtClean="0"/>
              <a:t> </a:t>
            </a:r>
            <a:r>
              <a:rPr lang="en-US" sz="2400" i="1" dirty="0" smtClean="0"/>
              <a:t> time</a:t>
            </a:r>
            <a:endParaRPr lang="en-US" sz="24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133600" y="1571625"/>
            <a:ext cx="4800600" cy="3368220"/>
            <a:chOff x="2133600" y="1571625"/>
            <a:chExt cx="4800600" cy="3368220"/>
          </a:xfrm>
        </p:grpSpPr>
        <p:pic>
          <p:nvPicPr>
            <p:cNvPr id="22530" name="Picture 2" descr="http://farm9.staticflickr.com/8307/7796326226_843b4e938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71700" y="1571625"/>
              <a:ext cx="4762500" cy="315277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133600" y="4724400"/>
              <a:ext cx="2286000" cy="21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www.flickr.com/photos/parksdh/7796326226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76400" y="5105400"/>
            <a:ext cx="5791200" cy="13553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Connecting</a:t>
            </a:r>
            <a:r>
              <a:rPr lang="en-US" sz="2100" i="1" dirty="0" smtClean="0"/>
              <a:t> </a:t>
            </a:r>
            <a:r>
              <a:rPr lang="en-US" sz="2400" b="1" i="1" dirty="0" smtClean="0"/>
              <a:t>patrons</a:t>
            </a:r>
            <a:r>
              <a:rPr lang="en-US" sz="2100" i="1" dirty="0" smtClean="0"/>
              <a:t>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i="1" dirty="0" smtClean="0"/>
              <a:t>content</a:t>
            </a:r>
            <a:r>
              <a:rPr lang="en-US" sz="2100" i="1" dirty="0" smtClean="0"/>
              <a:t>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of interest in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i="1" dirty="0" smtClean="0"/>
              <a:t>meaningful</a:t>
            </a:r>
            <a:r>
              <a:rPr lang="en-US" sz="2000" i="1" dirty="0" smtClean="0"/>
              <a:t>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ways</a:t>
            </a:r>
          </a:p>
          <a:p>
            <a:pPr algn="ctr">
              <a:lnSpc>
                <a:spcPct val="114000"/>
              </a:lnSpc>
            </a:pP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across barriers of</a:t>
            </a: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i="1" dirty="0" smtClean="0"/>
              <a:t>space</a:t>
            </a:r>
            <a:r>
              <a:rPr lang="en-US" sz="2100" i="1" dirty="0" smtClean="0"/>
              <a:t>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i="1" dirty="0" smtClean="0"/>
              <a:t>time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face of </a:t>
            </a:r>
            <a:r>
              <a:rPr lang="en-US" dirty="0" err="1" smtClean="0"/>
              <a:t>patronship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15354" y="1600200"/>
            <a:ext cx="4026870" cy="3657600"/>
            <a:chOff x="2515354" y="1600200"/>
            <a:chExt cx="4026870" cy="3657600"/>
          </a:xfrm>
        </p:grpSpPr>
        <p:pic>
          <p:nvPicPr>
            <p:cNvPr id="2969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86645" y="1600200"/>
              <a:ext cx="3955579" cy="3457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515354" y="5042356"/>
              <a:ext cx="31234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www.flickr.com/photos/andystoll/926751229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14600" y="5486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Democratization</a:t>
            </a:r>
            <a:r>
              <a:rPr lang="en-US" sz="2400" i="1" dirty="0" smtClean="0"/>
              <a:t> of production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5867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Loss of </a:t>
            </a:r>
            <a:r>
              <a:rPr lang="en-US" sz="2400" b="1" i="1" dirty="0" smtClean="0"/>
              <a:t>shared</a:t>
            </a:r>
            <a:r>
              <a:rPr lang="en-US" sz="2400" i="1" dirty="0" smtClean="0"/>
              <a:t> understanding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data, long tail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" y="2211748"/>
            <a:ext cx="4817732" cy="2675708"/>
            <a:chOff x="381000" y="1959336"/>
            <a:chExt cx="4817732" cy="2675708"/>
          </a:xfrm>
        </p:grpSpPr>
        <p:pic>
          <p:nvPicPr>
            <p:cNvPr id="28676" name="Picture 4" descr="http://farm9.staticflickr.com/8365/8450190120_479862a08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232" y="1959336"/>
              <a:ext cx="4762500" cy="2457451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81000" y="4419600"/>
              <a:ext cx="23539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www.flickr.com/photos/infocux/8450190120</a:t>
              </a:r>
              <a:endParaRPr lang="en-US" sz="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94699" y="2209800"/>
            <a:ext cx="3115901" cy="2677656"/>
            <a:chOff x="5418499" y="1957388"/>
            <a:chExt cx="3115901" cy="2677656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48177" y="1957388"/>
              <a:ext cx="3086223" cy="246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418499" y="4419600"/>
              <a:ext cx="23539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www.zimbio.com</a:t>
              </a:r>
              <a:endParaRPr lang="en-US" sz="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9200" y="5181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 difference of </a:t>
            </a:r>
            <a:r>
              <a:rPr lang="en-US" sz="2400" b="1" i="1" dirty="0" smtClean="0"/>
              <a:t>degree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55581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Hard in an </a:t>
            </a:r>
            <a:r>
              <a:rPr lang="en-US" sz="2400" b="1" i="1" dirty="0" smtClean="0"/>
              <a:t>easy</a:t>
            </a:r>
            <a:r>
              <a:rPr lang="en-US" sz="2400" i="1" dirty="0" smtClean="0"/>
              <a:t> way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5181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 difference of </a:t>
            </a:r>
            <a:r>
              <a:rPr lang="en-US" sz="2400" b="1" i="1" dirty="0" smtClean="0"/>
              <a:t>kind</a:t>
            </a:r>
            <a:endParaRPr lang="en-US" sz="2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55581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Hard in a </a:t>
            </a:r>
            <a:r>
              <a:rPr lang="en-US" sz="2400" b="1" i="1" dirty="0" smtClean="0"/>
              <a:t>hard</a:t>
            </a:r>
            <a:r>
              <a:rPr lang="en-US" sz="2400" i="1" dirty="0" smtClean="0"/>
              <a:t> way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Meaningful engagement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667000" y="1447800"/>
            <a:ext cx="3724275" cy="3339644"/>
            <a:chOff x="2667000" y="1600200"/>
            <a:chExt cx="3724275" cy="3339644"/>
          </a:xfrm>
        </p:grpSpPr>
        <p:pic>
          <p:nvPicPr>
            <p:cNvPr id="27650" name="Picture 2" descr="http://www.worldmicrographics.com/gallery/Indus/4601_11_l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600200"/>
              <a:ext cx="3648075" cy="3171826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667000" y="4724400"/>
              <a:ext cx="1981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www.worldmicrographics.com</a:t>
              </a:r>
              <a:endParaRPr lang="en-US" sz="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71600" y="4876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Obsolescence through changing </a:t>
            </a:r>
            <a:r>
              <a:rPr lang="en-US" sz="2400" b="1" i="1" dirty="0" smtClean="0"/>
              <a:t>expectations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5410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Static</a:t>
            </a:r>
          </a:p>
          <a:p>
            <a:r>
              <a:rPr lang="en-US" sz="2400" i="1" dirty="0" smtClean="0"/>
              <a:t>Passive</a:t>
            </a:r>
          </a:p>
          <a:p>
            <a:r>
              <a:rPr lang="en-US" sz="2400" i="1" dirty="0" err="1" smtClean="0"/>
              <a:t>Isolational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410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Dynamic</a:t>
            </a:r>
          </a:p>
          <a:p>
            <a:r>
              <a:rPr lang="en-US" sz="2400" i="1" dirty="0" smtClean="0"/>
              <a:t>Immersive</a:t>
            </a:r>
          </a:p>
          <a:p>
            <a:r>
              <a:rPr lang="en-US" sz="2400" i="1" dirty="0" smtClean="0"/>
              <a:t>Relational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5410200"/>
            <a:ext cx="1600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</a:p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Passive</a:t>
            </a:r>
          </a:p>
          <a:p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Isolational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“We’ll have conquered all time, all space …”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2133600"/>
            <a:ext cx="3320311" cy="2730044"/>
            <a:chOff x="838200" y="1765756"/>
            <a:chExt cx="3320311" cy="2730044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4280356"/>
              <a:ext cx="3276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www.flickr.com/photos/46793639@N00/116823014</a:t>
              </a:r>
              <a:endParaRPr lang="en-US" sz="800" dirty="0"/>
            </a:p>
          </p:txBody>
        </p:sp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6300" y="1765756"/>
              <a:ext cx="3282211" cy="254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4495800" y="2133600"/>
            <a:ext cx="3886200" cy="2730044"/>
            <a:chOff x="4495800" y="1765756"/>
            <a:chExt cx="3886200" cy="2730044"/>
          </a:xfrm>
        </p:grpSpPr>
        <p:sp>
          <p:nvSpPr>
            <p:cNvPr id="5" name="TextBox 4"/>
            <p:cNvSpPr txBox="1"/>
            <p:nvPr/>
          </p:nvSpPr>
          <p:spPr>
            <a:xfrm>
              <a:off x="4495800" y="4280356"/>
              <a:ext cx="2438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www.flickr.com/photos/8473570@N02/1999611456</a:t>
              </a:r>
              <a:endParaRPr lang="en-US" sz="800" dirty="0"/>
            </a:p>
          </p:txBody>
        </p:sp>
        <p:pic>
          <p:nvPicPr>
            <p:cNvPr id="25604" name="Picture 4" descr="http://farm3.staticflickr.com/2248/1999611456_1f25c11c1e_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1765756"/>
              <a:ext cx="3810000" cy="2541241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6019800" y="838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— </a:t>
            </a:r>
            <a:r>
              <a:rPr lang="en-US" i="1" dirty="0" smtClean="0"/>
              <a:t>Jacques </a:t>
            </a:r>
            <a:r>
              <a:rPr lang="en-US" i="1" dirty="0" err="1" smtClean="0"/>
              <a:t>Brel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5329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Ubiquitous </a:t>
            </a:r>
            <a:r>
              <a:rPr lang="en-US" sz="2400" b="1" i="1" dirty="0" smtClean="0"/>
              <a:t>connectivity</a:t>
            </a:r>
            <a:endParaRPr lang="en-US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32507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Corrosive impact of </a:t>
            </a:r>
            <a:r>
              <a:rPr lang="en-US" sz="2400" b="1" i="1" dirty="0" smtClean="0"/>
              <a:t>time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57867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Proliferation</a:t>
            </a:r>
            <a:r>
              <a:rPr lang="en-US" sz="2400" i="1" dirty="0" smtClean="0"/>
              <a:t> of devices</a:t>
            </a:r>
            <a:endParaRPr lang="en-US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7867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Who </a:t>
            </a:r>
            <a:r>
              <a:rPr lang="en-US" sz="2400" b="1" i="1" dirty="0" smtClean="0"/>
              <a:t>pays</a:t>
            </a:r>
            <a:r>
              <a:rPr lang="en-US" sz="2400" i="1" dirty="0" smtClean="0"/>
              <a:t>?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905000" y="2438400"/>
            <a:ext cx="5486400" cy="3276600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2057400"/>
            <a:ext cx="54864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0" y="2057400"/>
            <a:ext cx="9144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F</a:t>
            </a:r>
            <a:r>
              <a:rPr lang="en-US" sz="2000" dirty="0" smtClean="0"/>
              <a:t>ile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2057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E</a:t>
            </a:r>
            <a:r>
              <a:rPr lang="en-US" sz="2000" dirty="0" smtClean="0"/>
              <a:t>dit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2057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V</a:t>
            </a:r>
            <a:r>
              <a:rPr lang="en-US" sz="2000" dirty="0" smtClean="0"/>
              <a:t>iew</a:t>
            </a:r>
            <a:endParaRPr lang="en-US" sz="2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2057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T</a:t>
            </a:r>
            <a:r>
              <a:rPr lang="en-US" sz="2000" dirty="0" smtClean="0"/>
              <a:t>ools</a:t>
            </a:r>
            <a:endParaRPr lang="en-US" sz="2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057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H</a:t>
            </a:r>
            <a:r>
              <a:rPr lang="en-US" sz="2000" dirty="0" smtClean="0"/>
              <a:t>elp</a:t>
            </a:r>
            <a:endParaRPr lang="en-US" sz="2000" u="sng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05000" y="2057400"/>
            <a:ext cx="5486400" cy="381000"/>
            <a:chOff x="1828800" y="1600200"/>
            <a:chExt cx="5486400" cy="38100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1828800" y="1600200"/>
              <a:ext cx="5486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28800" y="1600200"/>
              <a:ext cx="0" cy="381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828800" y="1981200"/>
              <a:ext cx="5486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828800" y="1600200"/>
            <a:ext cx="5562600" cy="457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05000" y="1676400"/>
            <a:ext cx="228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05000" y="2438400"/>
            <a:ext cx="2286000" cy="2477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N</a:t>
            </a:r>
            <a:r>
              <a:rPr lang="en-US" sz="2000" dirty="0" smtClean="0"/>
              <a:t>ew</a:t>
            </a:r>
          </a:p>
          <a:p>
            <a:pPr>
              <a:spcAft>
                <a:spcPts val="600"/>
              </a:spcAft>
            </a:pPr>
            <a:r>
              <a:rPr lang="en-US" sz="2000" u="sng" dirty="0" smtClean="0"/>
              <a:t>O</a:t>
            </a:r>
            <a:r>
              <a:rPr lang="en-US" sz="2000" dirty="0" smtClean="0"/>
              <a:t>pen …</a:t>
            </a:r>
          </a:p>
          <a:p>
            <a:r>
              <a:rPr lang="en-US" sz="2000" u="sng" dirty="0" smtClean="0"/>
              <a:t>P</a:t>
            </a:r>
            <a:r>
              <a:rPr lang="en-US" sz="2000" dirty="0" smtClean="0"/>
              <a:t>rint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Print pre</a:t>
            </a:r>
            <a:r>
              <a:rPr lang="en-US" sz="2000" u="sng" dirty="0" smtClean="0"/>
              <a:t>v</a:t>
            </a:r>
            <a:r>
              <a:rPr lang="en-US" sz="2000" dirty="0" smtClean="0"/>
              <a:t>iew</a:t>
            </a:r>
          </a:p>
          <a:p>
            <a:r>
              <a:rPr lang="en-US" sz="2000" u="sng" dirty="0" smtClean="0"/>
              <a:t>S</a:t>
            </a:r>
            <a:r>
              <a:rPr lang="en-US" sz="2000" dirty="0" smtClean="0"/>
              <a:t>ave</a:t>
            </a:r>
          </a:p>
          <a:p>
            <a:pPr>
              <a:spcAft>
                <a:spcPts val="600"/>
              </a:spcAft>
            </a:pPr>
            <a:r>
              <a:rPr lang="en-US" sz="2000" u="sng" dirty="0" smtClean="0"/>
              <a:t>S</a:t>
            </a:r>
            <a:r>
              <a:rPr lang="en-US" sz="2000" dirty="0" smtClean="0"/>
              <a:t>ave as …</a:t>
            </a:r>
          </a:p>
          <a:p>
            <a:r>
              <a:rPr lang="en-US" sz="2000" u="sng" dirty="0" smtClean="0"/>
              <a:t>E</a:t>
            </a:r>
            <a:r>
              <a:rPr lang="en-US" sz="2000" dirty="0" smtClean="0"/>
              <a:t>xit</a:t>
            </a:r>
            <a:endParaRPr lang="en-US" sz="2000" u="sng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81200" y="3124200"/>
            <a:ext cx="2133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81200" y="3133732"/>
            <a:ext cx="213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81200" y="3810000"/>
            <a:ext cx="2133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81200" y="3819532"/>
            <a:ext cx="213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81200" y="4495800"/>
            <a:ext cx="2133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81200" y="4505332"/>
            <a:ext cx="213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828800" y="2057400"/>
            <a:ext cx="76200" cy="3657600"/>
          </a:xfrm>
          <a:prstGeom prst="rect">
            <a:avLst/>
          </a:prstGeom>
          <a:solidFill>
            <a:srgbClr val="BBB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means …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33600" y="16572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Preservo</a:t>
            </a:r>
            <a:r>
              <a:rPr lang="en-US" sz="2000" i="1" dirty="0" smtClean="0"/>
              <a:t>-magic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0" y="1533524"/>
            <a:ext cx="6096000" cy="4714876"/>
            <a:chOff x="685800" y="2057400"/>
            <a:chExt cx="6096000" cy="4714876"/>
          </a:xfrm>
        </p:grpSpPr>
        <p:pic>
          <p:nvPicPr>
            <p:cNvPr id="1026" name="Picture 2" descr="http://farm8.staticflickr.com/7163/6507071701_6ca8c60cb6_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2057400"/>
              <a:ext cx="6096000" cy="4714876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990600" y="2057400"/>
              <a:ext cx="5486400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//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myjob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job 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slabrams,class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=s</a:t>
              </a:r>
            </a:p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//analyze exec 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pgm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=snap442,region=8k,</a:t>
              </a:r>
            </a:p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//             time=(,30)</a:t>
              </a:r>
            </a:p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//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outfile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dd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dcb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=(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blksize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=8192,</a:t>
              </a:r>
            </a:p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//           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lrecl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=80,recfm=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fb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),</a:t>
              </a:r>
            </a:p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//           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disp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=(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new,keep,keep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),</a:t>
              </a:r>
            </a:p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//           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dsn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=results,</a:t>
              </a:r>
            </a:p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//           label=(1,,out),</a:t>
              </a:r>
            </a:p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//           space=(8192,1024),</a:t>
              </a:r>
            </a:p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//           unit=(3330-1,1),</a:t>
              </a:r>
            </a:p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//           volume=(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private,retain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,,, //           ser=a00280).</a:t>
              </a:r>
            </a:p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//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used to mean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should mean SAVE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905000" y="2438400"/>
            <a:ext cx="5486400" cy="3276600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905000" y="2057400"/>
            <a:ext cx="54864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905000" y="2057400"/>
            <a:ext cx="9144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F</a:t>
            </a:r>
            <a:r>
              <a:rPr lang="en-US" sz="2000" dirty="0" smtClean="0"/>
              <a:t>ile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2895600" y="2057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E</a:t>
            </a:r>
            <a:r>
              <a:rPr lang="en-US" sz="2000" dirty="0" smtClean="0"/>
              <a:t>dit</a:t>
            </a:r>
            <a:endParaRPr lang="en-US" sz="2000" u="sng" dirty="0"/>
          </a:p>
        </p:txBody>
      </p:sp>
      <p:sp>
        <p:nvSpPr>
          <p:cNvPr id="67" name="TextBox 66"/>
          <p:cNvSpPr txBox="1"/>
          <p:nvPr/>
        </p:nvSpPr>
        <p:spPr>
          <a:xfrm>
            <a:off x="3886200" y="2057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V</a:t>
            </a:r>
            <a:r>
              <a:rPr lang="en-US" sz="2000" dirty="0" smtClean="0"/>
              <a:t>iew</a:t>
            </a:r>
            <a:endParaRPr lang="en-US" sz="2000" u="sng" dirty="0"/>
          </a:p>
        </p:txBody>
      </p:sp>
      <p:sp>
        <p:nvSpPr>
          <p:cNvPr id="68" name="TextBox 67"/>
          <p:cNvSpPr txBox="1"/>
          <p:nvPr/>
        </p:nvSpPr>
        <p:spPr>
          <a:xfrm>
            <a:off x="4876800" y="2057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T</a:t>
            </a:r>
            <a:r>
              <a:rPr lang="en-US" sz="2000" dirty="0" smtClean="0"/>
              <a:t>ools</a:t>
            </a:r>
            <a:endParaRPr lang="en-US" sz="2000" u="sng" dirty="0"/>
          </a:p>
        </p:txBody>
      </p:sp>
      <p:sp>
        <p:nvSpPr>
          <p:cNvPr id="69" name="TextBox 68"/>
          <p:cNvSpPr txBox="1"/>
          <p:nvPr/>
        </p:nvSpPr>
        <p:spPr>
          <a:xfrm>
            <a:off x="5867400" y="2057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H</a:t>
            </a:r>
            <a:r>
              <a:rPr lang="en-US" sz="2000" dirty="0" smtClean="0"/>
              <a:t>elp</a:t>
            </a:r>
            <a:endParaRPr lang="en-US" sz="2000" u="sng" dirty="0"/>
          </a:p>
        </p:txBody>
      </p:sp>
      <p:grpSp>
        <p:nvGrpSpPr>
          <p:cNvPr id="70" name="Group 69"/>
          <p:cNvGrpSpPr/>
          <p:nvPr/>
        </p:nvGrpSpPr>
        <p:grpSpPr>
          <a:xfrm>
            <a:off x="1905000" y="2057400"/>
            <a:ext cx="5486400" cy="381000"/>
            <a:chOff x="1828800" y="1600200"/>
            <a:chExt cx="5486400" cy="381000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1828800" y="1600200"/>
              <a:ext cx="5486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828800" y="1600200"/>
              <a:ext cx="0" cy="381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828800" y="1981200"/>
              <a:ext cx="5486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/>
          <p:nvPr/>
        </p:nvSpPr>
        <p:spPr>
          <a:xfrm>
            <a:off x="1828800" y="1600200"/>
            <a:ext cx="5562600" cy="457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1905000" y="1676400"/>
            <a:ext cx="228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905000" y="2438400"/>
            <a:ext cx="2286000" cy="2477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N</a:t>
            </a:r>
            <a:r>
              <a:rPr lang="en-US" sz="2000" dirty="0" smtClean="0"/>
              <a:t>ew</a:t>
            </a:r>
          </a:p>
          <a:p>
            <a:pPr>
              <a:spcAft>
                <a:spcPts val="600"/>
              </a:spcAft>
            </a:pPr>
            <a:r>
              <a:rPr lang="en-US" sz="2000" u="sng" dirty="0" smtClean="0"/>
              <a:t>O</a:t>
            </a:r>
            <a:r>
              <a:rPr lang="en-US" sz="2000" dirty="0" smtClean="0"/>
              <a:t>pen …</a:t>
            </a:r>
          </a:p>
          <a:p>
            <a:r>
              <a:rPr lang="en-US" sz="2000" u="sng" dirty="0" smtClean="0"/>
              <a:t>P</a:t>
            </a:r>
            <a:r>
              <a:rPr lang="en-US" sz="2000" dirty="0" smtClean="0"/>
              <a:t>rint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Print pre</a:t>
            </a:r>
            <a:r>
              <a:rPr lang="en-US" sz="2000" u="sng" dirty="0" smtClean="0"/>
              <a:t>v</a:t>
            </a:r>
            <a:r>
              <a:rPr lang="en-US" sz="2000" dirty="0" smtClean="0"/>
              <a:t>iew</a:t>
            </a:r>
          </a:p>
          <a:p>
            <a:r>
              <a:rPr lang="en-US" sz="2000" u="sng" dirty="0" smtClean="0"/>
              <a:t>S</a:t>
            </a:r>
            <a:r>
              <a:rPr lang="en-US" sz="2000" dirty="0" smtClean="0"/>
              <a:t>ave</a:t>
            </a:r>
          </a:p>
          <a:p>
            <a:pPr>
              <a:spcAft>
                <a:spcPts val="600"/>
              </a:spcAft>
            </a:pPr>
            <a:r>
              <a:rPr lang="en-US" sz="2000" u="sng" dirty="0" smtClean="0"/>
              <a:t>S</a:t>
            </a:r>
            <a:r>
              <a:rPr lang="en-US" sz="2000" dirty="0" smtClean="0"/>
              <a:t>ave as …</a:t>
            </a:r>
          </a:p>
          <a:p>
            <a:r>
              <a:rPr lang="en-US" sz="2000" u="sng" dirty="0" smtClean="0"/>
              <a:t>E</a:t>
            </a:r>
            <a:r>
              <a:rPr lang="en-US" sz="2000" dirty="0" smtClean="0"/>
              <a:t>xit</a:t>
            </a:r>
            <a:endParaRPr lang="en-US" sz="2000" u="sng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1981200" y="3124200"/>
            <a:ext cx="2133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981200" y="3133732"/>
            <a:ext cx="213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981200" y="3810000"/>
            <a:ext cx="2133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981200" y="3819532"/>
            <a:ext cx="213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981200" y="4495800"/>
            <a:ext cx="2133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981200" y="4505332"/>
            <a:ext cx="213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828800" y="2057400"/>
            <a:ext cx="76200" cy="3657600"/>
          </a:xfrm>
          <a:prstGeom prst="rect">
            <a:avLst/>
          </a:prstGeom>
          <a:solidFill>
            <a:srgbClr val="BBB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2133600" y="16572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Preservo</a:t>
            </a:r>
            <a:r>
              <a:rPr lang="en-US" sz="2000" i="1" dirty="0" smtClean="0"/>
              <a:t>-magic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828800" y="1600200"/>
            <a:ext cx="5562600" cy="4114800"/>
            <a:chOff x="3581400" y="1143000"/>
            <a:chExt cx="5562600" cy="4114800"/>
          </a:xfrm>
        </p:grpSpPr>
        <p:sp>
          <p:nvSpPr>
            <p:cNvPr id="5" name="TextBox 4"/>
            <p:cNvSpPr txBox="1"/>
            <p:nvPr/>
          </p:nvSpPr>
          <p:spPr>
            <a:xfrm>
              <a:off x="4191000" y="2057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V</a:t>
              </a:r>
              <a:r>
                <a:rPr lang="en-US" sz="2000" dirty="0" smtClean="0"/>
                <a:t>iew</a:t>
              </a:r>
              <a:endParaRPr lang="en-US" sz="2000" u="sng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2057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T</a:t>
              </a:r>
              <a:r>
                <a:rPr lang="en-US" sz="2000" dirty="0" smtClean="0"/>
                <a:t>ools</a:t>
              </a:r>
              <a:endParaRPr lang="en-US" sz="2000" u="sng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72200" y="20574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H</a:t>
              </a:r>
              <a:r>
                <a:rPr lang="en-US" sz="2000" dirty="0" smtClean="0"/>
                <a:t>elp</a:t>
              </a:r>
              <a:endParaRPr lang="en-US" sz="2000" u="sng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57600" y="1981200"/>
              <a:ext cx="5486400" cy="3276600"/>
            </a:xfrm>
            <a:prstGeom prst="rect">
              <a:avLst/>
            </a:prstGeom>
            <a:solidFill>
              <a:srgbClr val="F3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657600" y="1600200"/>
              <a:ext cx="54864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57600" y="1600200"/>
              <a:ext cx="91440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F</a:t>
              </a:r>
              <a:r>
                <a:rPr lang="en-US" sz="2000" dirty="0" smtClean="0"/>
                <a:t>ile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48200" y="16002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E</a:t>
              </a:r>
              <a:r>
                <a:rPr lang="en-US" sz="2000" dirty="0" smtClean="0"/>
                <a:t>dit</a:t>
              </a:r>
              <a:endParaRPr lang="en-US" sz="2000" u="sng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38800" y="16002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V</a:t>
              </a:r>
              <a:r>
                <a:rPr lang="en-US" sz="2000" dirty="0" smtClean="0"/>
                <a:t>iew</a:t>
              </a:r>
              <a:endParaRPr lang="en-US" sz="2000" u="sng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29400" y="16002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T</a:t>
              </a:r>
              <a:r>
                <a:rPr lang="en-US" sz="2000" dirty="0" smtClean="0"/>
                <a:t>ools</a:t>
              </a:r>
              <a:endParaRPr lang="en-US" sz="2000" u="sng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20000" y="16002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H</a:t>
              </a:r>
              <a:r>
                <a:rPr lang="en-US" sz="2000" dirty="0" smtClean="0"/>
                <a:t>elp</a:t>
              </a:r>
              <a:endParaRPr lang="en-US" sz="2000" u="sng" dirty="0"/>
            </a:p>
          </p:txBody>
        </p:sp>
        <p:grpSp>
          <p:nvGrpSpPr>
            <p:cNvPr id="39" name="Group 16"/>
            <p:cNvGrpSpPr/>
            <p:nvPr/>
          </p:nvGrpSpPr>
          <p:grpSpPr>
            <a:xfrm>
              <a:off x="3657600" y="1600200"/>
              <a:ext cx="5486400" cy="381000"/>
              <a:chOff x="1828800" y="1600200"/>
              <a:chExt cx="5486400" cy="381000"/>
            </a:xfrm>
          </p:grpSpPr>
          <p:cxnSp>
            <p:nvCxnSpPr>
              <p:cNvPr id="53" name="Straight Connector 9"/>
              <p:cNvCxnSpPr/>
              <p:nvPr/>
            </p:nvCxnSpPr>
            <p:spPr>
              <a:xfrm flipH="1">
                <a:off x="1828800" y="1600200"/>
                <a:ext cx="54864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828800" y="1600200"/>
                <a:ext cx="0" cy="381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15"/>
              <p:cNvCxnSpPr/>
              <p:nvPr/>
            </p:nvCxnSpPr>
            <p:spPr>
              <a:xfrm>
                <a:off x="1828800" y="1981200"/>
                <a:ext cx="54864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/>
            <p:cNvSpPr/>
            <p:nvPr/>
          </p:nvSpPr>
          <p:spPr>
            <a:xfrm>
              <a:off x="3581400" y="1143000"/>
              <a:ext cx="5562600" cy="4572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81400" y="1600200"/>
              <a:ext cx="76200" cy="3657600"/>
            </a:xfrm>
            <a:prstGeom prst="rect">
              <a:avLst/>
            </a:prstGeom>
            <a:solidFill>
              <a:srgbClr val="BBB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57600" y="12192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57600" y="1981200"/>
              <a:ext cx="2286000" cy="28623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N</a:t>
              </a:r>
              <a:r>
                <a:rPr lang="en-US" sz="2000" dirty="0" smtClean="0"/>
                <a:t>ew</a:t>
              </a:r>
            </a:p>
            <a:p>
              <a:pPr>
                <a:spcAft>
                  <a:spcPts val="600"/>
                </a:spcAft>
              </a:pPr>
              <a:r>
                <a:rPr lang="en-US" sz="2000" u="sng" dirty="0" smtClean="0"/>
                <a:t>O</a:t>
              </a:r>
              <a:r>
                <a:rPr lang="en-US" sz="2000" dirty="0" smtClean="0"/>
                <a:t>pen …</a:t>
              </a:r>
            </a:p>
            <a:p>
              <a:r>
                <a:rPr lang="en-US" sz="2000" u="sng" dirty="0" smtClean="0"/>
                <a:t>P</a:t>
              </a:r>
              <a:r>
                <a:rPr lang="en-US" sz="2000" dirty="0" smtClean="0"/>
                <a:t>rint</a:t>
              </a:r>
            </a:p>
            <a:p>
              <a:pPr>
                <a:spcAft>
                  <a:spcPts val="600"/>
                </a:spcAft>
              </a:pPr>
              <a:r>
                <a:rPr lang="en-US" sz="2000" dirty="0" smtClean="0"/>
                <a:t>Print pre</a:t>
              </a:r>
              <a:r>
                <a:rPr lang="en-US" sz="2000" u="sng" dirty="0" smtClean="0"/>
                <a:t>v</a:t>
              </a:r>
              <a:r>
                <a:rPr lang="en-US" sz="2000" dirty="0" smtClean="0"/>
                <a:t>iew</a:t>
              </a:r>
            </a:p>
            <a:p>
              <a:r>
                <a:rPr lang="en-US" sz="2000" u="sng" dirty="0" smtClean="0"/>
                <a:t>S</a:t>
              </a:r>
              <a:r>
                <a:rPr lang="en-US" sz="2000" dirty="0" smtClean="0"/>
                <a:t>ave</a:t>
              </a:r>
            </a:p>
            <a:p>
              <a:r>
                <a:rPr lang="en-US" sz="2000" u="sng" dirty="0" smtClean="0"/>
                <a:t>S</a:t>
              </a:r>
              <a:r>
                <a:rPr lang="en-US" sz="2000" dirty="0" smtClean="0"/>
                <a:t>ave as …</a:t>
              </a:r>
            </a:p>
            <a:p>
              <a:pPr>
                <a:spcAft>
                  <a:spcPts val="600"/>
                </a:spcAft>
              </a:pPr>
              <a:r>
                <a:rPr lang="en-US" sz="2400" b="1" u="sng" dirty="0" smtClean="0"/>
                <a:t>S</a:t>
              </a:r>
              <a:r>
                <a:rPr lang="en-US" sz="2400" b="1" dirty="0" smtClean="0"/>
                <a:t>ave, really</a:t>
              </a:r>
              <a:endParaRPr lang="en-US" sz="2400" b="1" u="sng" dirty="0" smtClean="0"/>
            </a:p>
            <a:p>
              <a:r>
                <a:rPr lang="en-US" sz="2000" u="sng" dirty="0" smtClean="0"/>
                <a:t>E</a:t>
              </a:r>
              <a:r>
                <a:rPr lang="en-US" sz="2000" dirty="0" smtClean="0"/>
                <a:t>xit</a:t>
              </a:r>
              <a:endParaRPr lang="en-US" sz="2000" u="sng" dirty="0"/>
            </a:p>
          </p:txBody>
        </p:sp>
        <p:grpSp>
          <p:nvGrpSpPr>
            <p:cNvPr id="44" name="Group 29"/>
            <p:cNvGrpSpPr/>
            <p:nvPr/>
          </p:nvGrpSpPr>
          <p:grpSpPr>
            <a:xfrm>
              <a:off x="3733800" y="2667000"/>
              <a:ext cx="2133600" cy="9532"/>
              <a:chOff x="1905000" y="2667000"/>
              <a:chExt cx="2133600" cy="95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905000" y="2667000"/>
                <a:ext cx="2133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905000" y="2676532"/>
                <a:ext cx="21336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30"/>
            <p:cNvGrpSpPr/>
            <p:nvPr/>
          </p:nvGrpSpPr>
          <p:grpSpPr>
            <a:xfrm>
              <a:off x="3733800" y="3352800"/>
              <a:ext cx="2133600" cy="9532"/>
              <a:chOff x="1905000" y="3352800"/>
              <a:chExt cx="2133600" cy="9532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905000" y="3352800"/>
                <a:ext cx="2133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905000" y="3362332"/>
                <a:ext cx="21336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31"/>
            <p:cNvGrpSpPr/>
            <p:nvPr/>
          </p:nvGrpSpPr>
          <p:grpSpPr>
            <a:xfrm>
              <a:off x="3733800" y="4410068"/>
              <a:ext cx="2133600" cy="9532"/>
              <a:chOff x="1905000" y="4038600"/>
              <a:chExt cx="2133600" cy="953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905000" y="4038600"/>
                <a:ext cx="2133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905000" y="4048132"/>
                <a:ext cx="21336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3886200" y="1200090"/>
              <a:ext cx="274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 smtClean="0"/>
                <a:t>Preservo</a:t>
              </a:r>
              <a:r>
                <a:rPr lang="en-US" sz="2000" i="1" dirty="0" smtClean="0"/>
                <a:t>-magic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360</Words>
  <Application>Microsoft Office PowerPoint</Application>
  <PresentationFormat>On-screen Show (4:3)</PresentationFormat>
  <Paragraphs>117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Courier New</vt:lpstr>
      <vt:lpstr>Office Theme</vt:lpstr>
      <vt:lpstr>Preservation in a Dynamic Environment</vt:lpstr>
      <vt:lpstr>Changing conditions, unchanged commitment</vt:lpstr>
      <vt:lpstr>Changing face of patronship</vt:lpstr>
      <vt:lpstr>Big data, long tail</vt:lpstr>
      <vt:lpstr>Meaningful engagement</vt:lpstr>
      <vt:lpstr>“We’ll have conquered all time, all space …”</vt:lpstr>
      <vt:lpstr>Save means …</vt:lpstr>
      <vt:lpstr>Save used to mean …</vt:lpstr>
      <vt:lpstr>Save should mean SAVE</vt:lpstr>
      <vt:lpstr>PowerPoint Presentation</vt:lpstr>
    </vt:vector>
  </TitlesOfParts>
  <Company>UCOP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University of California</dc:creator>
  <cp:lastModifiedBy>Stephen</cp:lastModifiedBy>
  <cp:revision>37</cp:revision>
  <dcterms:created xsi:type="dcterms:W3CDTF">2013-10-07T23:06:00Z</dcterms:created>
  <dcterms:modified xsi:type="dcterms:W3CDTF">2018-03-25T20:45:04Z</dcterms:modified>
</cp:coreProperties>
</file>