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handoutMasterIdLst>
    <p:handoutMasterId r:id="rId6"/>
  </p:handoutMasterIdLst>
  <p:sldIdLst>
    <p:sldId id="256" r:id="rId5"/>
  </p:sldIdLst>
  <p:sldSz cx="43891200" cy="32918400"/>
  <p:notesSz cx="7102475" cy="9037638"/>
  <p:defaultTextStyle>
    <a:defPPr>
      <a:defRPr lang="en-US"/>
    </a:defPPr>
    <a:lvl1pPr algn="l" rtl="0" fontAlgn="base">
      <a:spcBef>
        <a:spcPct val="0"/>
      </a:spcBef>
      <a:spcAft>
        <a:spcPct val="0"/>
      </a:spcAft>
      <a:defRPr sz="2500" kern="1200">
        <a:solidFill>
          <a:schemeClr val="tx1"/>
        </a:solidFill>
        <a:latin typeface="Times New Roman" charset="0"/>
        <a:ea typeface="ＭＳ Ｐゴシック" charset="-128"/>
        <a:cs typeface="+mn-cs"/>
      </a:defRPr>
    </a:lvl1pPr>
    <a:lvl2pPr marL="457200" algn="l" rtl="0" fontAlgn="base">
      <a:spcBef>
        <a:spcPct val="0"/>
      </a:spcBef>
      <a:spcAft>
        <a:spcPct val="0"/>
      </a:spcAft>
      <a:defRPr sz="2500" kern="1200">
        <a:solidFill>
          <a:schemeClr val="tx1"/>
        </a:solidFill>
        <a:latin typeface="Times New Roman" charset="0"/>
        <a:ea typeface="ＭＳ Ｐゴシック" charset="-128"/>
        <a:cs typeface="+mn-cs"/>
      </a:defRPr>
    </a:lvl2pPr>
    <a:lvl3pPr marL="914400" algn="l" rtl="0" fontAlgn="base">
      <a:spcBef>
        <a:spcPct val="0"/>
      </a:spcBef>
      <a:spcAft>
        <a:spcPct val="0"/>
      </a:spcAft>
      <a:defRPr sz="2500" kern="1200">
        <a:solidFill>
          <a:schemeClr val="tx1"/>
        </a:solidFill>
        <a:latin typeface="Times New Roman" charset="0"/>
        <a:ea typeface="ＭＳ Ｐゴシック" charset="-128"/>
        <a:cs typeface="+mn-cs"/>
      </a:defRPr>
    </a:lvl3pPr>
    <a:lvl4pPr marL="1371600" algn="l" rtl="0" fontAlgn="base">
      <a:spcBef>
        <a:spcPct val="0"/>
      </a:spcBef>
      <a:spcAft>
        <a:spcPct val="0"/>
      </a:spcAft>
      <a:defRPr sz="2500" kern="1200">
        <a:solidFill>
          <a:schemeClr val="tx1"/>
        </a:solidFill>
        <a:latin typeface="Times New Roman" charset="0"/>
        <a:ea typeface="ＭＳ Ｐゴシック" charset="-128"/>
        <a:cs typeface="+mn-cs"/>
      </a:defRPr>
    </a:lvl4pPr>
    <a:lvl5pPr marL="1828800" algn="l" rtl="0" fontAlgn="base">
      <a:spcBef>
        <a:spcPct val="0"/>
      </a:spcBef>
      <a:spcAft>
        <a:spcPct val="0"/>
      </a:spcAft>
      <a:defRPr sz="2500" kern="1200">
        <a:solidFill>
          <a:schemeClr val="tx1"/>
        </a:solidFill>
        <a:latin typeface="Times New Roman" charset="0"/>
        <a:ea typeface="ＭＳ Ｐゴシック" charset="-128"/>
        <a:cs typeface="+mn-cs"/>
      </a:defRPr>
    </a:lvl5pPr>
    <a:lvl6pPr marL="2286000" algn="l" defTabSz="914400" rtl="0" eaLnBrk="1" latinLnBrk="0" hangingPunct="1">
      <a:defRPr sz="2500" kern="1200">
        <a:solidFill>
          <a:schemeClr val="tx1"/>
        </a:solidFill>
        <a:latin typeface="Times New Roman" charset="0"/>
        <a:ea typeface="ＭＳ Ｐゴシック" charset="-128"/>
        <a:cs typeface="+mn-cs"/>
      </a:defRPr>
    </a:lvl6pPr>
    <a:lvl7pPr marL="2743200" algn="l" defTabSz="914400" rtl="0" eaLnBrk="1" latinLnBrk="0" hangingPunct="1">
      <a:defRPr sz="2500" kern="1200">
        <a:solidFill>
          <a:schemeClr val="tx1"/>
        </a:solidFill>
        <a:latin typeface="Times New Roman" charset="0"/>
        <a:ea typeface="ＭＳ Ｐゴシック" charset="-128"/>
        <a:cs typeface="+mn-cs"/>
      </a:defRPr>
    </a:lvl7pPr>
    <a:lvl8pPr marL="3200400" algn="l" defTabSz="914400" rtl="0" eaLnBrk="1" latinLnBrk="0" hangingPunct="1">
      <a:defRPr sz="2500" kern="1200">
        <a:solidFill>
          <a:schemeClr val="tx1"/>
        </a:solidFill>
        <a:latin typeface="Times New Roman" charset="0"/>
        <a:ea typeface="ＭＳ Ｐゴシック" charset="-128"/>
        <a:cs typeface="+mn-cs"/>
      </a:defRPr>
    </a:lvl8pPr>
    <a:lvl9pPr marL="3657600" algn="l" defTabSz="914400" rtl="0" eaLnBrk="1" latinLnBrk="0" hangingPunct="1">
      <a:defRPr sz="25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5D"/>
    <a:srgbClr val="141E82"/>
    <a:srgbClr val="FFE089"/>
    <a:srgbClr val="001E6E"/>
    <a:srgbClr val="141E50"/>
    <a:srgbClr val="0A1E50"/>
    <a:srgbClr val="FFFFFF"/>
    <a:srgbClr val="0023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23"/>
    <p:restoredTop sz="96357" autoAdjust="0"/>
  </p:normalViewPr>
  <p:slideViewPr>
    <p:cSldViewPr>
      <p:cViewPr>
        <p:scale>
          <a:sx n="42" d="100"/>
          <a:sy n="42" d="100"/>
        </p:scale>
        <p:origin x="-624" y="-3248"/>
      </p:cViewPr>
      <p:guideLst>
        <p:guide orient="horz" pos="10368"/>
        <p:guide pos="13824"/>
      </p:guideLst>
    </p:cSldViewPr>
  </p:slideViewPr>
  <p:outlineViewPr>
    <p:cViewPr>
      <p:scale>
        <a:sx n="33" d="100"/>
        <a:sy n="33" d="100"/>
      </p:scale>
      <p:origin x="0" y="0"/>
    </p:cViewPr>
  </p:outlineViewPr>
  <p:notesTextViewPr>
    <p:cViewPr>
      <p:scale>
        <a:sx n="200" d="100"/>
        <a:sy n="200" d="100"/>
      </p:scale>
      <p:origin x="0" y="0"/>
    </p:cViewPr>
  </p:notesTextViewPr>
  <p:gridSpacing cx="36576" cy="36576"/>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aaronbriggs\Desktop\SyphilisForrestPlo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aronbriggs\Desktop\SyphilisForrestPlot.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US" sz="3600" b="1"/>
              <a:t>Odds Ratio: Neurologic Outcomes</a:t>
            </a:r>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Odds Ratio</c:v>
                </c:pt>
              </c:strCache>
            </c:strRef>
          </c:tx>
          <c:spPr>
            <a:solidFill>
              <a:schemeClr val="bg1"/>
            </a:solidFill>
            <a:ln>
              <a:noFill/>
            </a:ln>
            <a:effectLst/>
          </c:spPr>
          <c:invertIfNegative val="0"/>
          <c:cat>
            <c:strRef>
              <c:f>Sheet1!$A$2:$A$6</c:f>
              <c:strCache>
                <c:ptCount val="5"/>
                <c:pt idx="0">
                  <c:v>Stroke</c:v>
                </c:pt>
                <c:pt idx="1">
                  <c:v>Dementia</c:v>
                </c:pt>
                <c:pt idx="2">
                  <c:v>SNHL </c:v>
                </c:pt>
                <c:pt idx="3">
                  <c:v>Blindness </c:v>
                </c:pt>
                <c:pt idx="4">
                  <c:v>Cognitive Decline</c:v>
                </c:pt>
              </c:strCache>
            </c:strRef>
          </c:cat>
          <c:val>
            <c:numRef>
              <c:f>Sheet1!$B$2:$B$6</c:f>
              <c:numCache>
                <c:formatCode>General</c:formatCode>
                <c:ptCount val="5"/>
                <c:pt idx="0">
                  <c:v>5.14</c:v>
                </c:pt>
                <c:pt idx="1">
                  <c:v>20.68</c:v>
                </c:pt>
                <c:pt idx="2">
                  <c:v>5.75</c:v>
                </c:pt>
                <c:pt idx="3">
                  <c:v>15.74</c:v>
                </c:pt>
                <c:pt idx="4">
                  <c:v>8.32</c:v>
                </c:pt>
              </c:numCache>
            </c:numRef>
          </c:val>
          <c:extLst>
            <c:ext xmlns:c16="http://schemas.microsoft.com/office/drawing/2014/chart" uri="{C3380CC4-5D6E-409C-BE32-E72D297353CC}">
              <c16:uniqueId val="{00000000-F870-6547-95CC-6C69122C1768}"/>
            </c:ext>
          </c:extLst>
        </c:ser>
        <c:dLbls>
          <c:showLegendKey val="0"/>
          <c:showVal val="0"/>
          <c:showCatName val="0"/>
          <c:showSerName val="0"/>
          <c:showPercent val="0"/>
          <c:showBubbleSize val="0"/>
        </c:dLbls>
        <c:gapWidth val="182"/>
        <c:axId val="1773564559"/>
        <c:axId val="1773618255"/>
      </c:barChart>
      <c:scatterChart>
        <c:scatterStyle val="lineMarker"/>
        <c:varyColors val="0"/>
        <c:ser>
          <c:idx val="1"/>
          <c:order val="1"/>
          <c:spPr>
            <a:ln w="25400" cap="rnd">
              <a:noFill/>
              <a:round/>
            </a:ln>
            <a:effectLst/>
          </c:spPr>
          <c:marker>
            <c:symbol val="circle"/>
            <c:size val="5"/>
            <c:spPr>
              <a:solidFill>
                <a:schemeClr val="tx1"/>
              </a:solidFill>
              <a:ln w="136525">
                <a:solidFill>
                  <a:schemeClr val="tx1"/>
                </a:solidFill>
              </a:ln>
              <a:effectLst/>
            </c:spPr>
          </c:marker>
          <c:errBars>
            <c:errDir val="x"/>
            <c:errBarType val="both"/>
            <c:errValType val="cust"/>
            <c:noEndCap val="0"/>
            <c:plus>
              <c:numRef>
                <c:f>Sheet1!$F$2:$F$6</c:f>
                <c:numCache>
                  <c:formatCode>General</c:formatCode>
                  <c:ptCount val="5"/>
                  <c:pt idx="0">
                    <c:v>0.47000000000000064</c:v>
                  </c:pt>
                  <c:pt idx="1">
                    <c:v>1.5100000000000016</c:v>
                  </c:pt>
                  <c:pt idx="2">
                    <c:v>0.45000000000000018</c:v>
                  </c:pt>
                  <c:pt idx="3">
                    <c:v>0.79999999999999893</c:v>
                  </c:pt>
                  <c:pt idx="4">
                    <c:v>0.52999999999999936</c:v>
                  </c:pt>
                </c:numCache>
              </c:numRef>
            </c:plus>
            <c:minus>
              <c:numRef>
                <c:f>Sheet1!$D$2:$D$6</c:f>
                <c:numCache>
                  <c:formatCode>General</c:formatCode>
                  <c:ptCount val="5"/>
                  <c:pt idx="0">
                    <c:v>0.42999999999999972</c:v>
                  </c:pt>
                  <c:pt idx="1">
                    <c:v>1.4100000000000001</c:v>
                  </c:pt>
                  <c:pt idx="2">
                    <c:v>0.67999999999999972</c:v>
                  </c:pt>
                  <c:pt idx="3">
                    <c:v>1.4299999999999997</c:v>
                  </c:pt>
                  <c:pt idx="4">
                    <c:v>0.5</c:v>
                  </c:pt>
                </c:numCache>
              </c:numRef>
            </c:minus>
            <c:spPr>
              <a:noFill/>
              <a:ln w="38100" cap="flat" cmpd="sng" algn="ctr">
                <a:solidFill>
                  <a:schemeClr val="tx1">
                    <a:lumMod val="65000"/>
                    <a:lumOff val="35000"/>
                  </a:schemeClr>
                </a:solidFill>
                <a:round/>
              </a:ln>
              <a:effectLst/>
            </c:spPr>
          </c:errBars>
          <c:xVal>
            <c:numRef>
              <c:f>Sheet1!$B$2:$B$6</c:f>
              <c:numCache>
                <c:formatCode>General</c:formatCode>
                <c:ptCount val="5"/>
                <c:pt idx="0">
                  <c:v>5.14</c:v>
                </c:pt>
                <c:pt idx="1">
                  <c:v>20.68</c:v>
                </c:pt>
                <c:pt idx="2">
                  <c:v>5.75</c:v>
                </c:pt>
                <c:pt idx="3">
                  <c:v>15.74</c:v>
                </c:pt>
                <c:pt idx="4">
                  <c:v>8.32</c:v>
                </c:pt>
              </c:numCache>
            </c:numRef>
          </c:xVal>
          <c:yVal>
            <c:numRef>
              <c:f>Sheet1!$G$2:$G$6</c:f>
              <c:numCache>
                <c:formatCode>General</c:formatCode>
                <c:ptCount val="5"/>
                <c:pt idx="0">
                  <c:v>0.5</c:v>
                </c:pt>
                <c:pt idx="1">
                  <c:v>1</c:v>
                </c:pt>
                <c:pt idx="2">
                  <c:v>1.5</c:v>
                </c:pt>
                <c:pt idx="3">
                  <c:v>2</c:v>
                </c:pt>
                <c:pt idx="4">
                  <c:v>2.5</c:v>
                </c:pt>
              </c:numCache>
            </c:numRef>
          </c:yVal>
          <c:smooth val="0"/>
          <c:extLst>
            <c:ext xmlns:c16="http://schemas.microsoft.com/office/drawing/2014/chart" uri="{C3380CC4-5D6E-409C-BE32-E72D297353CC}">
              <c16:uniqueId val="{00000001-F870-6547-95CC-6C69122C1768}"/>
            </c:ext>
          </c:extLst>
        </c:ser>
        <c:dLbls>
          <c:showLegendKey val="0"/>
          <c:showVal val="0"/>
          <c:showCatName val="0"/>
          <c:showSerName val="0"/>
          <c:showPercent val="0"/>
          <c:showBubbleSize val="0"/>
        </c:dLbls>
        <c:axId val="1908677935"/>
        <c:axId val="1908737663"/>
      </c:scatterChart>
      <c:catAx>
        <c:axId val="17735645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73618255"/>
        <c:crosses val="autoZero"/>
        <c:auto val="1"/>
        <c:lblAlgn val="ctr"/>
        <c:lblOffset val="100"/>
        <c:noMultiLvlLbl val="0"/>
      </c:catAx>
      <c:valAx>
        <c:axId val="1773618255"/>
        <c:scaling>
          <c:orientation val="minMax"/>
          <c:min val="1"/>
        </c:scaling>
        <c:delete val="0"/>
        <c:axPos val="b"/>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73564559"/>
        <c:crosses val="autoZero"/>
        <c:crossBetween val="between"/>
        <c:majorUnit val="2"/>
      </c:valAx>
      <c:valAx>
        <c:axId val="1908737663"/>
        <c:scaling>
          <c:orientation val="minMax"/>
        </c:scaling>
        <c:delete val="1"/>
        <c:axPos val="r"/>
        <c:numFmt formatCode="General" sourceLinked="1"/>
        <c:majorTickMark val="out"/>
        <c:minorTickMark val="none"/>
        <c:tickLblPos val="nextTo"/>
        <c:crossAx val="1908677935"/>
        <c:crosses val="max"/>
        <c:crossBetween val="midCat"/>
      </c:valAx>
      <c:valAx>
        <c:axId val="1908677935"/>
        <c:scaling>
          <c:orientation val="minMax"/>
        </c:scaling>
        <c:delete val="1"/>
        <c:axPos val="b"/>
        <c:numFmt formatCode="General" sourceLinked="1"/>
        <c:majorTickMark val="out"/>
        <c:minorTickMark val="none"/>
        <c:tickLblPos val="nextTo"/>
        <c:crossAx val="1908737663"/>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baseline="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US" sz="3600" b="1"/>
              <a:t>Odds</a:t>
            </a:r>
            <a:r>
              <a:rPr lang="en-US" sz="3600" b="1" baseline="0"/>
              <a:t> Ratio: Psychiatric Outcomes</a:t>
            </a:r>
            <a:endParaRPr lang="en-US" sz="3600" b="1"/>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noFill/>
            <a:ln>
              <a:noFill/>
            </a:ln>
            <a:effectLst/>
          </c:spPr>
          <c:invertIfNegative val="0"/>
          <c:cat>
            <c:strRef>
              <c:f>Sheet1!$A$14:$A$18</c:f>
              <c:strCache>
                <c:ptCount val="5"/>
                <c:pt idx="0">
                  <c:v>ADHD</c:v>
                </c:pt>
                <c:pt idx="1">
                  <c:v>Depression</c:v>
                </c:pt>
                <c:pt idx="2">
                  <c:v>GAD</c:v>
                </c:pt>
                <c:pt idx="3">
                  <c:v>SZD</c:v>
                </c:pt>
                <c:pt idx="4">
                  <c:v>BPD</c:v>
                </c:pt>
              </c:strCache>
            </c:strRef>
          </c:cat>
          <c:val>
            <c:numRef>
              <c:f>Sheet1!$B$14:$B$18</c:f>
              <c:numCache>
                <c:formatCode>General</c:formatCode>
                <c:ptCount val="5"/>
                <c:pt idx="0">
                  <c:v>7.56</c:v>
                </c:pt>
                <c:pt idx="1">
                  <c:v>16.010000000000002</c:v>
                </c:pt>
                <c:pt idx="2">
                  <c:v>13.03</c:v>
                </c:pt>
                <c:pt idx="3">
                  <c:v>15.44</c:v>
                </c:pt>
                <c:pt idx="4">
                  <c:v>14.77</c:v>
                </c:pt>
              </c:numCache>
            </c:numRef>
          </c:val>
          <c:extLst>
            <c:ext xmlns:c16="http://schemas.microsoft.com/office/drawing/2014/chart" uri="{C3380CC4-5D6E-409C-BE32-E72D297353CC}">
              <c16:uniqueId val="{00000000-8F1F-C74A-B7FA-54E6D94702DF}"/>
            </c:ext>
          </c:extLst>
        </c:ser>
        <c:dLbls>
          <c:showLegendKey val="0"/>
          <c:showVal val="0"/>
          <c:showCatName val="0"/>
          <c:showSerName val="0"/>
          <c:showPercent val="0"/>
          <c:showBubbleSize val="0"/>
        </c:dLbls>
        <c:gapWidth val="182"/>
        <c:axId val="384890464"/>
        <c:axId val="385717792"/>
      </c:barChart>
      <c:scatterChart>
        <c:scatterStyle val="lineMarker"/>
        <c:varyColors val="0"/>
        <c:ser>
          <c:idx val="1"/>
          <c:order val="1"/>
          <c:spPr>
            <a:ln w="25400" cap="rnd">
              <a:noFill/>
              <a:round/>
            </a:ln>
            <a:effectLst/>
          </c:spPr>
          <c:marker>
            <c:symbol val="circle"/>
            <c:size val="5"/>
            <c:spPr>
              <a:solidFill>
                <a:schemeClr val="tx1"/>
              </a:solidFill>
              <a:ln w="136525">
                <a:solidFill>
                  <a:schemeClr val="tx1"/>
                </a:solidFill>
              </a:ln>
              <a:effectLst/>
            </c:spPr>
          </c:marker>
          <c:errBars>
            <c:errDir val="x"/>
            <c:errBarType val="both"/>
            <c:errValType val="cust"/>
            <c:noEndCap val="0"/>
            <c:plus>
              <c:numRef>
                <c:f>Sheet1!$F$14:$F$18</c:f>
                <c:numCache>
                  <c:formatCode>General</c:formatCode>
                  <c:ptCount val="5"/>
                  <c:pt idx="0">
                    <c:v>1.04</c:v>
                  </c:pt>
                  <c:pt idx="1">
                    <c:v>0.83999999999999986</c:v>
                  </c:pt>
                  <c:pt idx="2">
                    <c:v>0.95000000000000107</c:v>
                  </c:pt>
                  <c:pt idx="3">
                    <c:v>1.3600000000000012</c:v>
                  </c:pt>
                  <c:pt idx="4">
                    <c:v>1.4600000000000009</c:v>
                  </c:pt>
                </c:numCache>
              </c:numRef>
            </c:plus>
            <c:minus>
              <c:numRef>
                <c:f>Sheet1!$D$14:$D$18</c:f>
                <c:numCache>
                  <c:formatCode>General</c:formatCode>
                  <c:ptCount val="5"/>
                  <c:pt idx="0">
                    <c:v>0.90999999999999925</c:v>
                  </c:pt>
                  <c:pt idx="1">
                    <c:v>0.80000000000000071</c:v>
                  </c:pt>
                  <c:pt idx="2">
                    <c:v>0.88999999999999879</c:v>
                  </c:pt>
                  <c:pt idx="3">
                    <c:v>1.2599999999999998</c:v>
                  </c:pt>
                  <c:pt idx="4">
                    <c:v>1.33</c:v>
                  </c:pt>
                </c:numCache>
              </c:numRef>
            </c:minus>
            <c:spPr>
              <a:noFill/>
              <a:ln w="38100" cap="flat" cmpd="sng" algn="ctr">
                <a:solidFill>
                  <a:schemeClr val="tx1">
                    <a:lumMod val="65000"/>
                    <a:lumOff val="35000"/>
                  </a:schemeClr>
                </a:solidFill>
                <a:round/>
              </a:ln>
              <a:effectLst/>
            </c:spPr>
          </c:errBars>
          <c:xVal>
            <c:numRef>
              <c:f>Sheet1!$B$14:$B$18</c:f>
              <c:numCache>
                <c:formatCode>General</c:formatCode>
                <c:ptCount val="5"/>
                <c:pt idx="0">
                  <c:v>7.56</c:v>
                </c:pt>
                <c:pt idx="1">
                  <c:v>16.010000000000002</c:v>
                </c:pt>
                <c:pt idx="2">
                  <c:v>13.03</c:v>
                </c:pt>
                <c:pt idx="3">
                  <c:v>15.44</c:v>
                </c:pt>
                <c:pt idx="4">
                  <c:v>14.77</c:v>
                </c:pt>
              </c:numCache>
            </c:numRef>
          </c:xVal>
          <c:yVal>
            <c:numRef>
              <c:f>Sheet1!$G$14:$G$18</c:f>
              <c:numCache>
                <c:formatCode>General</c:formatCode>
                <c:ptCount val="5"/>
                <c:pt idx="0">
                  <c:v>0.5</c:v>
                </c:pt>
                <c:pt idx="1">
                  <c:v>1</c:v>
                </c:pt>
                <c:pt idx="2">
                  <c:v>1.5</c:v>
                </c:pt>
                <c:pt idx="3">
                  <c:v>2</c:v>
                </c:pt>
                <c:pt idx="4">
                  <c:v>2.5</c:v>
                </c:pt>
              </c:numCache>
            </c:numRef>
          </c:yVal>
          <c:smooth val="0"/>
          <c:extLst>
            <c:ext xmlns:c16="http://schemas.microsoft.com/office/drawing/2014/chart" uri="{C3380CC4-5D6E-409C-BE32-E72D297353CC}">
              <c16:uniqueId val="{00000001-8F1F-C74A-B7FA-54E6D94702DF}"/>
            </c:ext>
          </c:extLst>
        </c:ser>
        <c:dLbls>
          <c:showLegendKey val="0"/>
          <c:showVal val="0"/>
          <c:showCatName val="0"/>
          <c:showSerName val="0"/>
          <c:showPercent val="0"/>
          <c:showBubbleSize val="0"/>
        </c:dLbls>
        <c:axId val="1797395119"/>
        <c:axId val="1797414047"/>
      </c:scatterChart>
      <c:catAx>
        <c:axId val="3848904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85717792"/>
        <c:crosses val="autoZero"/>
        <c:auto val="1"/>
        <c:lblAlgn val="ctr"/>
        <c:lblOffset val="100"/>
        <c:noMultiLvlLbl val="0"/>
      </c:catAx>
      <c:valAx>
        <c:axId val="385717792"/>
        <c:scaling>
          <c:orientation val="minMax"/>
          <c:min val="1"/>
        </c:scaling>
        <c:delete val="0"/>
        <c:axPos val="b"/>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84890464"/>
        <c:crosses val="autoZero"/>
        <c:crossBetween val="between"/>
      </c:valAx>
      <c:valAx>
        <c:axId val="1797414047"/>
        <c:scaling>
          <c:orientation val="minMax"/>
        </c:scaling>
        <c:delete val="1"/>
        <c:axPos val="r"/>
        <c:numFmt formatCode="General" sourceLinked="1"/>
        <c:majorTickMark val="out"/>
        <c:minorTickMark val="none"/>
        <c:tickLblPos val="nextTo"/>
        <c:crossAx val="1797395119"/>
        <c:crosses val="max"/>
        <c:crossBetween val="midCat"/>
      </c:valAx>
      <c:valAx>
        <c:axId val="1797395119"/>
        <c:scaling>
          <c:orientation val="minMax"/>
        </c:scaling>
        <c:delete val="1"/>
        <c:axPos val="b"/>
        <c:numFmt formatCode="General" sourceLinked="1"/>
        <c:majorTickMark val="out"/>
        <c:minorTickMark val="none"/>
        <c:tickLblPos val="nextTo"/>
        <c:crossAx val="179741404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0.16895</cdr:x>
      <cdr:y>0.09448</cdr:y>
    </cdr:from>
    <cdr:to>
      <cdr:x>0.16895</cdr:x>
      <cdr:y>0.96378</cdr:y>
    </cdr:to>
    <cdr:cxnSp macro="">
      <cdr:nvCxnSpPr>
        <cdr:cNvPr id="3" name="Straight Connector 2">
          <a:extLst xmlns:a="http://schemas.openxmlformats.org/drawingml/2006/main">
            <a:ext uri="{FF2B5EF4-FFF2-40B4-BE49-F238E27FC236}">
              <a16:creationId xmlns:a16="http://schemas.microsoft.com/office/drawing/2014/main" id="{9094174E-E51E-2A71-551E-19397254840E}"/>
            </a:ext>
          </a:extLst>
        </cdr:cNvPr>
        <cdr:cNvCxnSpPr/>
      </cdr:nvCxnSpPr>
      <cdr:spPr>
        <a:xfrm xmlns:a="http://schemas.openxmlformats.org/drawingml/2006/main" flipV="1">
          <a:off x="1934226" y="1002219"/>
          <a:ext cx="0" cy="9221825"/>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0.12</cdr:x>
      <cdr:y>0.06949</cdr:y>
    </cdr:from>
    <cdr:to>
      <cdr:x>0.12</cdr:x>
      <cdr:y>0.97609</cdr:y>
    </cdr:to>
    <cdr:cxnSp macro="">
      <cdr:nvCxnSpPr>
        <cdr:cNvPr id="3" name="Straight Connector 2">
          <a:extLst xmlns:a="http://schemas.openxmlformats.org/drawingml/2006/main">
            <a:ext uri="{FF2B5EF4-FFF2-40B4-BE49-F238E27FC236}">
              <a16:creationId xmlns:a16="http://schemas.microsoft.com/office/drawing/2014/main" id="{07249389-E3DF-88C7-5C68-7AC0235EF090}"/>
            </a:ext>
          </a:extLst>
        </cdr:cNvPr>
        <cdr:cNvCxnSpPr/>
      </cdr:nvCxnSpPr>
      <cdr:spPr>
        <a:xfrm xmlns:a="http://schemas.openxmlformats.org/drawingml/2006/main" flipV="1">
          <a:off x="1299210" y="698322"/>
          <a:ext cx="0" cy="9110442"/>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7939" cy="469870"/>
          </a:xfrm>
          <a:prstGeom prst="rect">
            <a:avLst/>
          </a:prstGeom>
          <a:noFill/>
          <a:ln>
            <a:noFill/>
          </a:ln>
          <a:effectLst/>
        </p:spPr>
        <p:txBody>
          <a:bodyPr vert="horz" wrap="square" lIns="93308" tIns="46654" rIns="93308" bIns="46654" numCol="1" anchor="t" anchorCtr="0" compatLnSpc="1">
            <a:prstTxWarp prst="textNoShape">
              <a:avLst/>
            </a:prstTxWarp>
          </a:bodyPr>
          <a:lstStyle>
            <a:lvl1pPr defTabSz="933420">
              <a:defRPr sz="1200">
                <a:latin typeface="Times New Roman" pitchFamily="18" charset="0"/>
                <a:ea typeface="+mn-ea"/>
              </a:defRPr>
            </a:lvl1pPr>
          </a:lstStyle>
          <a:p>
            <a:pPr>
              <a:defRPr/>
            </a:pPr>
            <a:endParaRPr lang="en-US" altLang="zh-TW"/>
          </a:p>
        </p:txBody>
      </p:sp>
      <p:sp>
        <p:nvSpPr>
          <p:cNvPr id="7171" name="Rectangle 3"/>
          <p:cNvSpPr>
            <a:spLocks noGrp="1" noChangeArrowheads="1"/>
          </p:cNvSpPr>
          <p:nvPr>
            <p:ph type="dt" sz="quarter" idx="1"/>
          </p:nvPr>
        </p:nvSpPr>
        <p:spPr bwMode="auto">
          <a:xfrm>
            <a:off x="4024536" y="0"/>
            <a:ext cx="3077939" cy="469870"/>
          </a:xfrm>
          <a:prstGeom prst="rect">
            <a:avLst/>
          </a:prstGeom>
          <a:noFill/>
          <a:ln>
            <a:noFill/>
          </a:ln>
          <a:effectLst/>
        </p:spPr>
        <p:txBody>
          <a:bodyPr vert="horz" wrap="square" lIns="93308" tIns="46654" rIns="93308" bIns="46654" numCol="1" anchor="t" anchorCtr="0" compatLnSpc="1">
            <a:prstTxWarp prst="textNoShape">
              <a:avLst/>
            </a:prstTxWarp>
          </a:bodyPr>
          <a:lstStyle>
            <a:lvl1pPr algn="r" defTabSz="933420">
              <a:defRPr sz="1200">
                <a:latin typeface="Times New Roman" pitchFamily="18" charset="0"/>
                <a:ea typeface="+mn-ea"/>
              </a:defRPr>
            </a:lvl1pPr>
          </a:lstStyle>
          <a:p>
            <a:pPr>
              <a:defRPr/>
            </a:pPr>
            <a:endParaRPr lang="en-US" altLang="zh-TW"/>
          </a:p>
        </p:txBody>
      </p:sp>
      <p:sp>
        <p:nvSpPr>
          <p:cNvPr id="7172" name="Rectangle 4"/>
          <p:cNvSpPr>
            <a:spLocks noGrp="1" noChangeArrowheads="1"/>
          </p:cNvSpPr>
          <p:nvPr>
            <p:ph type="ftr" sz="quarter" idx="2"/>
          </p:nvPr>
        </p:nvSpPr>
        <p:spPr bwMode="auto">
          <a:xfrm>
            <a:off x="0" y="8917439"/>
            <a:ext cx="3077939" cy="469870"/>
          </a:xfrm>
          <a:prstGeom prst="rect">
            <a:avLst/>
          </a:prstGeom>
          <a:noFill/>
          <a:ln>
            <a:noFill/>
          </a:ln>
          <a:effectLst/>
        </p:spPr>
        <p:txBody>
          <a:bodyPr vert="horz" wrap="square" lIns="93308" tIns="46654" rIns="93308" bIns="46654" numCol="1" anchor="b" anchorCtr="0" compatLnSpc="1">
            <a:prstTxWarp prst="textNoShape">
              <a:avLst/>
            </a:prstTxWarp>
          </a:bodyPr>
          <a:lstStyle>
            <a:lvl1pPr defTabSz="933420">
              <a:defRPr sz="1200">
                <a:latin typeface="Times New Roman" pitchFamily="18" charset="0"/>
                <a:ea typeface="+mn-ea"/>
              </a:defRPr>
            </a:lvl1pPr>
          </a:lstStyle>
          <a:p>
            <a:pPr>
              <a:defRPr/>
            </a:pPr>
            <a:endParaRPr lang="en-US" altLang="zh-TW"/>
          </a:p>
        </p:txBody>
      </p:sp>
      <p:sp>
        <p:nvSpPr>
          <p:cNvPr id="7173" name="Rectangle 5"/>
          <p:cNvSpPr>
            <a:spLocks noGrp="1" noChangeArrowheads="1"/>
          </p:cNvSpPr>
          <p:nvPr>
            <p:ph type="sldNum" sz="quarter" idx="3"/>
          </p:nvPr>
        </p:nvSpPr>
        <p:spPr bwMode="auto">
          <a:xfrm>
            <a:off x="4024536" y="8917439"/>
            <a:ext cx="3077939" cy="469870"/>
          </a:xfrm>
          <a:prstGeom prst="rect">
            <a:avLst/>
          </a:prstGeom>
          <a:noFill/>
          <a:ln>
            <a:noFill/>
          </a:ln>
          <a:effectLst/>
        </p:spPr>
        <p:txBody>
          <a:bodyPr vert="horz" wrap="square" lIns="93308" tIns="46654" rIns="93308" bIns="46654" numCol="1" anchor="b" anchorCtr="0" compatLnSpc="1">
            <a:prstTxWarp prst="textNoShape">
              <a:avLst/>
            </a:prstTxWarp>
          </a:bodyPr>
          <a:lstStyle>
            <a:lvl1pPr algn="r" defTabSz="933420">
              <a:defRPr sz="1200">
                <a:ea typeface="新細明體" charset="-120"/>
              </a:defRPr>
            </a:lvl1pPr>
          </a:lstStyle>
          <a:p>
            <a:pPr>
              <a:defRPr/>
            </a:pPr>
            <a:fld id="{DBB6C10E-5754-47A8-A970-7538A2617419}" type="slidenum">
              <a:rPr lang="zh-TW" altLang="en-US"/>
              <a:pPr>
                <a:defRPr/>
              </a:pPr>
              <a:t>‹#›</a:t>
            </a:fld>
            <a:endParaRPr lang="en-US" altLang="zh-TW" dirty="0"/>
          </a:p>
        </p:txBody>
      </p:sp>
    </p:spTree>
    <p:extLst>
      <p:ext uri="{BB962C8B-B14F-4D97-AF65-F5344CB8AC3E}">
        <p14:creationId xmlns:p14="http://schemas.microsoft.com/office/powerpoint/2010/main" val="7031094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C41BBE92-C024-4B08-9777-4183B1B0446E}" type="slidenum">
              <a:rPr lang="zh-TW" altLang="en-US"/>
              <a:pPr>
                <a:defRPr/>
              </a:pPr>
              <a:t>‹#›</a:t>
            </a:fld>
            <a:endParaRPr lang="en-US" altLang="zh-TW" dirty="0"/>
          </a:p>
        </p:txBody>
      </p:sp>
    </p:spTree>
    <p:extLst>
      <p:ext uri="{BB962C8B-B14F-4D97-AF65-F5344CB8AC3E}">
        <p14:creationId xmlns:p14="http://schemas.microsoft.com/office/powerpoint/2010/main" val="2391305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A65B473-6844-4DB6-9005-73F275454D51}" type="slidenum">
              <a:rPr lang="zh-TW" altLang="en-US"/>
              <a:pPr>
                <a:defRPr/>
              </a:pPr>
              <a:t>‹#›</a:t>
            </a:fld>
            <a:endParaRPr lang="en-US" altLang="zh-TW" dirty="0"/>
          </a:p>
        </p:txBody>
      </p:sp>
    </p:spTree>
    <p:extLst>
      <p:ext uri="{BB962C8B-B14F-4D97-AF65-F5344CB8AC3E}">
        <p14:creationId xmlns:p14="http://schemas.microsoft.com/office/powerpoint/2010/main" val="1342512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5763"/>
            <a:ext cx="9326563"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888" y="2925763"/>
            <a:ext cx="27830462"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B45F9A73-CFAB-4741-9CC6-B6FEF4D2F306}" type="slidenum">
              <a:rPr lang="zh-TW" altLang="en-US"/>
              <a:pPr>
                <a:defRPr/>
              </a:pPr>
              <a:t>‹#›</a:t>
            </a:fld>
            <a:endParaRPr lang="en-US" altLang="zh-TW" dirty="0"/>
          </a:p>
        </p:txBody>
      </p:sp>
    </p:spTree>
    <p:extLst>
      <p:ext uri="{BB962C8B-B14F-4D97-AF65-F5344CB8AC3E}">
        <p14:creationId xmlns:p14="http://schemas.microsoft.com/office/powerpoint/2010/main" val="4123729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96F78AB-3855-47C1-A88D-8FCA39629CCD}" type="slidenum">
              <a:rPr lang="zh-TW" altLang="en-US"/>
              <a:pPr>
                <a:defRPr/>
              </a:pPr>
              <a:t>‹#›</a:t>
            </a:fld>
            <a:endParaRPr lang="en-US" altLang="zh-TW" dirty="0"/>
          </a:p>
        </p:txBody>
      </p:sp>
    </p:spTree>
    <p:extLst>
      <p:ext uri="{BB962C8B-B14F-4D97-AF65-F5344CB8AC3E}">
        <p14:creationId xmlns:p14="http://schemas.microsoft.com/office/powerpoint/2010/main" val="288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70362CA-B722-44A0-B019-A3A6550B3B14}" type="slidenum">
              <a:rPr lang="zh-TW" altLang="en-US"/>
              <a:pPr>
                <a:defRPr/>
              </a:pPr>
              <a:t>‹#›</a:t>
            </a:fld>
            <a:endParaRPr lang="en-US" altLang="zh-TW" dirty="0"/>
          </a:p>
        </p:txBody>
      </p:sp>
    </p:spTree>
    <p:extLst>
      <p:ext uri="{BB962C8B-B14F-4D97-AF65-F5344CB8AC3E}">
        <p14:creationId xmlns:p14="http://schemas.microsoft.com/office/powerpoint/2010/main" val="3559178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888" y="9509125"/>
            <a:ext cx="18578512"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09125"/>
            <a:ext cx="18578513"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FBD9273-95D5-4901-826A-F367A158DDE9}" type="slidenum">
              <a:rPr lang="zh-TW" altLang="en-US"/>
              <a:pPr>
                <a:defRPr/>
              </a:pPr>
              <a:t>‹#›</a:t>
            </a:fld>
            <a:endParaRPr lang="en-US" altLang="zh-TW" dirty="0"/>
          </a:p>
        </p:txBody>
      </p:sp>
    </p:spTree>
    <p:extLst>
      <p:ext uri="{BB962C8B-B14F-4D97-AF65-F5344CB8AC3E}">
        <p14:creationId xmlns:p14="http://schemas.microsoft.com/office/powerpoint/2010/main" val="1186985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97712959-ACFC-4571-B267-A8B8A08AB180}" type="slidenum">
              <a:rPr lang="zh-TW" altLang="en-US"/>
              <a:pPr>
                <a:defRPr/>
              </a:pPr>
              <a:t>‹#›</a:t>
            </a:fld>
            <a:endParaRPr lang="en-US" altLang="zh-TW" dirty="0"/>
          </a:p>
        </p:txBody>
      </p:sp>
    </p:spTree>
    <p:extLst>
      <p:ext uri="{BB962C8B-B14F-4D97-AF65-F5344CB8AC3E}">
        <p14:creationId xmlns:p14="http://schemas.microsoft.com/office/powerpoint/2010/main" val="272840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D91D14B2-E688-4BFE-918D-A0F77D76062B}" type="slidenum">
              <a:rPr lang="zh-TW" altLang="en-US"/>
              <a:pPr>
                <a:defRPr/>
              </a:pPr>
              <a:t>‹#›</a:t>
            </a:fld>
            <a:endParaRPr lang="en-US" altLang="zh-TW" dirty="0"/>
          </a:p>
        </p:txBody>
      </p:sp>
    </p:spTree>
    <p:extLst>
      <p:ext uri="{BB962C8B-B14F-4D97-AF65-F5344CB8AC3E}">
        <p14:creationId xmlns:p14="http://schemas.microsoft.com/office/powerpoint/2010/main" val="1077159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79A4C887-2737-401B-9A7E-108B9DEEFAC5}" type="slidenum">
              <a:rPr lang="zh-TW" altLang="en-US"/>
              <a:pPr>
                <a:defRPr/>
              </a:pPr>
              <a:t>‹#›</a:t>
            </a:fld>
            <a:endParaRPr lang="en-US" altLang="zh-TW" dirty="0"/>
          </a:p>
        </p:txBody>
      </p:sp>
    </p:spTree>
    <p:extLst>
      <p:ext uri="{BB962C8B-B14F-4D97-AF65-F5344CB8AC3E}">
        <p14:creationId xmlns:p14="http://schemas.microsoft.com/office/powerpoint/2010/main" val="198129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481865-4FD4-49F1-A14F-4C2035BFBD6F}" type="slidenum">
              <a:rPr lang="zh-TW" altLang="en-US"/>
              <a:pPr>
                <a:defRPr/>
              </a:pPr>
              <a:t>‹#›</a:t>
            </a:fld>
            <a:endParaRPr lang="en-US" altLang="zh-TW" dirty="0"/>
          </a:p>
        </p:txBody>
      </p:sp>
    </p:spTree>
    <p:extLst>
      <p:ext uri="{BB962C8B-B14F-4D97-AF65-F5344CB8AC3E}">
        <p14:creationId xmlns:p14="http://schemas.microsoft.com/office/powerpoint/2010/main" val="344093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C2363E45-7CB7-46BD-BF8A-72350F6C0B66}" type="slidenum">
              <a:rPr lang="zh-TW" altLang="en-US"/>
              <a:pPr>
                <a:defRPr/>
              </a:pPr>
              <a:t>‹#›</a:t>
            </a:fld>
            <a:endParaRPr lang="en-US" altLang="zh-TW" dirty="0"/>
          </a:p>
        </p:txBody>
      </p:sp>
    </p:spTree>
    <p:extLst>
      <p:ext uri="{BB962C8B-B14F-4D97-AF65-F5344CB8AC3E}">
        <p14:creationId xmlns:p14="http://schemas.microsoft.com/office/powerpoint/2010/main" val="4087953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5763"/>
            <a:ext cx="373094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56" tIns="219429" rIns="438856" bIns="219429" numCol="1" anchor="ctr" anchorCtr="0" compatLnSpc="1">
            <a:prstTxWarp prst="textNoShape">
              <a:avLst/>
            </a:prstTxWarp>
          </a:bodyPr>
          <a:lstStyle/>
          <a:p>
            <a:pPr lvl="0"/>
            <a:r>
              <a:rPr lang="en-US" altLang="zh-TW"/>
              <a:t>Click to edit Master title style</a:t>
            </a:r>
          </a:p>
        </p:txBody>
      </p:sp>
      <p:sp>
        <p:nvSpPr>
          <p:cNvPr id="1027" name="Rectangle 3"/>
          <p:cNvSpPr>
            <a:spLocks noGrp="1" noChangeArrowheads="1"/>
          </p:cNvSpPr>
          <p:nvPr>
            <p:ph type="body" idx="1"/>
          </p:nvPr>
        </p:nvSpPr>
        <p:spPr bwMode="auto">
          <a:xfrm>
            <a:off x="3290888" y="9509125"/>
            <a:ext cx="3730942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56" tIns="219429" rIns="438856" bIns="219429"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p:cNvSpPr>
            <a:spLocks noGrp="1" noChangeArrowheads="1"/>
          </p:cNvSpPr>
          <p:nvPr>
            <p:ph type="dt" sz="half" idx="2"/>
          </p:nvPr>
        </p:nvSpPr>
        <p:spPr bwMode="auto">
          <a:xfrm>
            <a:off x="3290888" y="29992638"/>
            <a:ext cx="9144000" cy="2193925"/>
          </a:xfrm>
          <a:prstGeom prst="rect">
            <a:avLst/>
          </a:prstGeom>
          <a:noFill/>
          <a:ln>
            <a:noFill/>
          </a:ln>
          <a:effectLst/>
        </p:spPr>
        <p:txBody>
          <a:bodyPr vert="horz" wrap="square" lIns="438856" tIns="219429" rIns="438856" bIns="219429" numCol="1" anchor="t" anchorCtr="0" compatLnSpc="1">
            <a:prstTxWarp prst="textNoShape">
              <a:avLst/>
            </a:prstTxWarp>
          </a:bodyPr>
          <a:lstStyle>
            <a:lvl1pPr>
              <a:defRPr sz="6600">
                <a:latin typeface="Times New Roman" pitchFamily="18"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14997113" y="29992638"/>
            <a:ext cx="13896975" cy="2193925"/>
          </a:xfrm>
          <a:prstGeom prst="rect">
            <a:avLst/>
          </a:prstGeom>
          <a:noFill/>
          <a:ln>
            <a:noFill/>
          </a:ln>
          <a:effectLst/>
        </p:spPr>
        <p:txBody>
          <a:bodyPr vert="horz" wrap="square" lIns="438856" tIns="219429" rIns="438856" bIns="219429" numCol="1" anchor="t" anchorCtr="0" compatLnSpc="1">
            <a:prstTxWarp prst="textNoShape">
              <a:avLst/>
            </a:prstTxWarp>
          </a:bodyPr>
          <a:lstStyle>
            <a:lvl1pPr algn="ctr">
              <a:defRPr sz="6600">
                <a:latin typeface="Times New Roman" pitchFamily="18"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31456313" y="29992638"/>
            <a:ext cx="9144000" cy="2193925"/>
          </a:xfrm>
          <a:prstGeom prst="rect">
            <a:avLst/>
          </a:prstGeom>
          <a:noFill/>
          <a:ln>
            <a:noFill/>
          </a:ln>
          <a:effectLst/>
        </p:spPr>
        <p:txBody>
          <a:bodyPr vert="horz" wrap="square" lIns="438856" tIns="219429" rIns="438856" bIns="219429" numCol="1" anchor="t" anchorCtr="0" compatLnSpc="1">
            <a:prstTxWarp prst="textNoShape">
              <a:avLst/>
            </a:prstTxWarp>
          </a:bodyPr>
          <a:lstStyle>
            <a:lvl1pPr algn="r">
              <a:defRPr sz="6600">
                <a:ea typeface="新細明體" charset="-120"/>
              </a:defRPr>
            </a:lvl1pPr>
          </a:lstStyle>
          <a:p>
            <a:pPr>
              <a:defRPr/>
            </a:pPr>
            <a:fld id="{7CDEE794-9A1B-4063-831A-B32C68B4EB20}" type="slidenum">
              <a:rPr lang="zh-TW" altLang="en-US"/>
              <a:pPr>
                <a:defRPr/>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7850" rtl="0" eaLnBrk="0" fontAlgn="base" hangingPunct="0">
        <a:spcBef>
          <a:spcPct val="0"/>
        </a:spcBef>
        <a:spcAft>
          <a:spcPct val="0"/>
        </a:spcAft>
        <a:defRPr sz="21100">
          <a:solidFill>
            <a:schemeClr val="tx2"/>
          </a:solidFill>
          <a:latin typeface="+mj-lt"/>
          <a:ea typeface="ＭＳ Ｐゴシック" charset="-128"/>
          <a:cs typeface="ＭＳ Ｐゴシック" charset="-128"/>
        </a:defRPr>
      </a:lvl1pPr>
      <a:lvl2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2pPr>
      <a:lvl3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3pPr>
      <a:lvl4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4pPr>
      <a:lvl5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5pPr>
      <a:lvl6pPr marL="457200" algn="ctr" defTabSz="4387850" rtl="0" fontAlgn="base">
        <a:spcBef>
          <a:spcPct val="0"/>
        </a:spcBef>
        <a:spcAft>
          <a:spcPct val="0"/>
        </a:spcAft>
        <a:defRPr sz="21100">
          <a:solidFill>
            <a:schemeClr val="tx2"/>
          </a:solidFill>
          <a:latin typeface="Times New Roman" pitchFamily="18" charset="0"/>
        </a:defRPr>
      </a:lvl6pPr>
      <a:lvl7pPr marL="914400" algn="ctr" defTabSz="4387850" rtl="0" fontAlgn="base">
        <a:spcBef>
          <a:spcPct val="0"/>
        </a:spcBef>
        <a:spcAft>
          <a:spcPct val="0"/>
        </a:spcAft>
        <a:defRPr sz="21100">
          <a:solidFill>
            <a:schemeClr val="tx2"/>
          </a:solidFill>
          <a:latin typeface="Times New Roman" pitchFamily="18" charset="0"/>
        </a:defRPr>
      </a:lvl7pPr>
      <a:lvl8pPr marL="1371600" algn="ctr" defTabSz="4387850" rtl="0" fontAlgn="base">
        <a:spcBef>
          <a:spcPct val="0"/>
        </a:spcBef>
        <a:spcAft>
          <a:spcPct val="0"/>
        </a:spcAft>
        <a:defRPr sz="21100">
          <a:solidFill>
            <a:schemeClr val="tx2"/>
          </a:solidFill>
          <a:latin typeface="Times New Roman" pitchFamily="18" charset="0"/>
        </a:defRPr>
      </a:lvl8pPr>
      <a:lvl9pPr marL="1828800" algn="ctr" defTabSz="4387850" rtl="0" fontAlgn="base">
        <a:spcBef>
          <a:spcPct val="0"/>
        </a:spcBef>
        <a:spcAft>
          <a:spcPct val="0"/>
        </a:spcAft>
        <a:defRPr sz="21100">
          <a:solidFill>
            <a:schemeClr val="tx2"/>
          </a:solidFill>
          <a:latin typeface="Times New Roman" pitchFamily="18" charset="0"/>
        </a:defRPr>
      </a:lvl9pPr>
    </p:titleStyle>
    <p:bodyStyle>
      <a:lvl1pPr marL="1646238" indent="-1646238" algn="l" defTabSz="4387850" rtl="0" eaLnBrk="0" fontAlgn="base" hangingPunct="0">
        <a:spcBef>
          <a:spcPct val="20000"/>
        </a:spcBef>
        <a:spcAft>
          <a:spcPct val="0"/>
        </a:spcAft>
        <a:buChar char="•"/>
        <a:defRPr sz="15400">
          <a:solidFill>
            <a:schemeClr val="tx1"/>
          </a:solidFill>
          <a:latin typeface="+mn-lt"/>
          <a:ea typeface="ＭＳ Ｐゴシック" charset="-128"/>
          <a:cs typeface="ＭＳ Ｐゴシック" charset="-128"/>
        </a:defRPr>
      </a:lvl1pPr>
      <a:lvl2pPr marL="3565525" indent="-1370013" algn="l" defTabSz="4387850" rtl="0" eaLnBrk="0" fontAlgn="base" hangingPunct="0">
        <a:spcBef>
          <a:spcPct val="20000"/>
        </a:spcBef>
        <a:spcAft>
          <a:spcPct val="0"/>
        </a:spcAft>
        <a:buChar char="–"/>
        <a:defRPr sz="13500">
          <a:solidFill>
            <a:schemeClr val="tx1"/>
          </a:solidFill>
          <a:latin typeface="+mn-lt"/>
          <a:ea typeface="ＭＳ Ｐゴシック" charset="-128"/>
        </a:defRPr>
      </a:lvl2pPr>
      <a:lvl3pPr marL="5486400" indent="-1098550" algn="l" defTabSz="4387850" rtl="0" eaLnBrk="0" fontAlgn="base" hangingPunct="0">
        <a:spcBef>
          <a:spcPct val="20000"/>
        </a:spcBef>
        <a:spcAft>
          <a:spcPct val="0"/>
        </a:spcAft>
        <a:buChar char="•"/>
        <a:defRPr sz="11500">
          <a:solidFill>
            <a:schemeClr val="tx1"/>
          </a:solidFill>
          <a:latin typeface="+mn-lt"/>
          <a:ea typeface="ＭＳ Ｐゴシック" charset="-128"/>
        </a:defRPr>
      </a:lvl3pPr>
      <a:lvl4pPr marL="7681913" indent="-1098550" algn="l" defTabSz="4387850" rtl="0" eaLnBrk="0" fontAlgn="base" hangingPunct="0">
        <a:spcBef>
          <a:spcPct val="20000"/>
        </a:spcBef>
        <a:spcAft>
          <a:spcPct val="0"/>
        </a:spcAft>
        <a:buChar char="–"/>
        <a:defRPr sz="9600">
          <a:solidFill>
            <a:schemeClr val="tx1"/>
          </a:solidFill>
          <a:latin typeface="+mn-lt"/>
          <a:ea typeface="ＭＳ Ｐゴシック" charset="-128"/>
        </a:defRPr>
      </a:lvl4pPr>
      <a:lvl5pPr marL="9874250" indent="-1096963" algn="l" defTabSz="4387850" rtl="0" eaLnBrk="0" fontAlgn="base" hangingPunct="0">
        <a:spcBef>
          <a:spcPct val="20000"/>
        </a:spcBef>
        <a:spcAft>
          <a:spcPct val="0"/>
        </a:spcAft>
        <a:buChar char="»"/>
        <a:defRPr sz="9600">
          <a:solidFill>
            <a:schemeClr val="tx1"/>
          </a:solidFill>
          <a:latin typeface="+mn-lt"/>
          <a:ea typeface="ＭＳ Ｐゴシック" charset="-128"/>
        </a:defRPr>
      </a:lvl5pPr>
      <a:lvl6pPr marL="10331450" indent="-1096963" algn="l" defTabSz="4387850" rtl="0" fontAlgn="base">
        <a:spcBef>
          <a:spcPct val="20000"/>
        </a:spcBef>
        <a:spcAft>
          <a:spcPct val="0"/>
        </a:spcAft>
        <a:buChar char="»"/>
        <a:defRPr sz="9600">
          <a:solidFill>
            <a:schemeClr val="tx1"/>
          </a:solidFill>
          <a:latin typeface="+mn-lt"/>
        </a:defRPr>
      </a:lvl6pPr>
      <a:lvl7pPr marL="10788650" indent="-1096963" algn="l" defTabSz="4387850" rtl="0" fontAlgn="base">
        <a:spcBef>
          <a:spcPct val="20000"/>
        </a:spcBef>
        <a:spcAft>
          <a:spcPct val="0"/>
        </a:spcAft>
        <a:buChar char="»"/>
        <a:defRPr sz="9600">
          <a:solidFill>
            <a:schemeClr val="tx1"/>
          </a:solidFill>
          <a:latin typeface="+mn-lt"/>
        </a:defRPr>
      </a:lvl7pPr>
      <a:lvl8pPr marL="11245850" indent="-1096963" algn="l" defTabSz="4387850" rtl="0" fontAlgn="base">
        <a:spcBef>
          <a:spcPct val="20000"/>
        </a:spcBef>
        <a:spcAft>
          <a:spcPct val="0"/>
        </a:spcAft>
        <a:buChar char="»"/>
        <a:defRPr sz="9600">
          <a:solidFill>
            <a:schemeClr val="tx1"/>
          </a:solidFill>
          <a:latin typeface="+mn-lt"/>
        </a:defRPr>
      </a:lvl8pPr>
      <a:lvl9pPr marL="11703050" indent="-1096963" algn="l" defTabSz="4387850"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hyperlink" Target="https://owl.english.purdue.edu/owl/resource/560/01/" TargetMode="External"/><Relationship Id="rId7" Type="http://schemas.openxmlformats.org/officeDocument/2006/relationships/package" Target="../embeddings/Microsoft_Excel_Worksheet.xlsx"/><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10" Type="http://schemas.openxmlformats.org/officeDocument/2006/relationships/image" Target="../media/image4.emf"/><Relationship Id="rId4" Type="http://schemas.openxmlformats.org/officeDocument/2006/relationships/image" Target="../media/image2.emf"/><Relationship Id="rId9" Type="http://schemas.openxmlformats.org/officeDocument/2006/relationships/package" Target="../embeddings/Microsoft_Excel_Worksheet1.xlsx"/></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AutoShape 5"/>
          <p:cNvSpPr>
            <a:spLocks noChangeArrowheads="1"/>
          </p:cNvSpPr>
          <p:nvPr/>
        </p:nvSpPr>
        <p:spPr bwMode="auto">
          <a:xfrm>
            <a:off x="463297" y="2561792"/>
            <a:ext cx="42808525" cy="30355724"/>
          </a:xfrm>
          <a:prstGeom prst="roundRect">
            <a:avLst>
              <a:gd name="adj" fmla="val 3792"/>
            </a:avLst>
          </a:prstGeom>
          <a:solidFill>
            <a:srgbClr val="00245D"/>
          </a:solidFill>
          <a:ln w="9525">
            <a:solidFill>
              <a:schemeClr val="tx1"/>
            </a:solidFill>
            <a:round/>
            <a:headEnd/>
            <a:tailEnd/>
          </a:ln>
        </p:spPr>
        <p:txBody>
          <a:bodyPr wrap="none" lIns="438856" tIns="219429" rIns="438856" bIns="219429" anchor="ctr"/>
          <a:lstStyle/>
          <a:p>
            <a:pPr algn="ctr" defTabSz="4387850"/>
            <a:endParaRPr lang="zh-TW" altLang="en-US" sz="11500" dirty="0">
              <a:ea typeface="新細明體" charset="-120"/>
            </a:endParaRPr>
          </a:p>
        </p:txBody>
      </p:sp>
      <p:sp>
        <p:nvSpPr>
          <p:cNvPr id="2062" name="AutoShape 8"/>
          <p:cNvSpPr>
            <a:spLocks noChangeArrowheads="1"/>
          </p:cNvSpPr>
          <p:nvPr/>
        </p:nvSpPr>
        <p:spPr bwMode="auto">
          <a:xfrm>
            <a:off x="14350408" y="6145214"/>
            <a:ext cx="14949857" cy="25822210"/>
          </a:xfrm>
          <a:prstGeom prst="roundRect">
            <a:avLst>
              <a:gd name="adj" fmla="val 3019"/>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dirty="0">
              <a:latin typeface="Times" charset="0"/>
              <a:ea typeface="新細明體" charset="-120"/>
            </a:endParaRPr>
          </a:p>
        </p:txBody>
      </p:sp>
      <p:sp>
        <p:nvSpPr>
          <p:cNvPr id="2051" name="AutoShape 1984"/>
          <p:cNvSpPr>
            <a:spLocks noChangeArrowheads="1"/>
          </p:cNvSpPr>
          <p:nvPr/>
        </p:nvSpPr>
        <p:spPr bwMode="auto">
          <a:xfrm>
            <a:off x="768350" y="894334"/>
            <a:ext cx="42354500" cy="4921250"/>
          </a:xfrm>
          <a:prstGeom prst="roundRect">
            <a:avLst>
              <a:gd name="adj" fmla="val 16667"/>
            </a:avLst>
          </a:prstGeom>
          <a:solidFill>
            <a:schemeClr val="bg1"/>
          </a:solidFill>
          <a:ln w="9525">
            <a:solidFill>
              <a:schemeClr val="tx1"/>
            </a:solidFill>
            <a:round/>
            <a:headEnd/>
            <a:tailEnd/>
          </a:ln>
        </p:spPr>
        <p:txBody>
          <a:bodyPr wrap="none" lIns="438856" tIns="219429" rIns="438856" bIns="219429" anchor="ctr"/>
          <a:lstStyle/>
          <a:p>
            <a:pPr algn="ctr" defTabSz="4387850"/>
            <a:r>
              <a:rPr lang="en-US" altLang="zh-TW" sz="4800">
                <a:ea typeface="新細明體" charset="-120"/>
              </a:rPr>
              <a:t>			</a:t>
            </a:r>
          </a:p>
        </p:txBody>
      </p:sp>
      <p:sp>
        <p:nvSpPr>
          <p:cNvPr id="2053" name="AutoShape 8"/>
          <p:cNvSpPr>
            <a:spLocks noChangeArrowheads="1"/>
          </p:cNvSpPr>
          <p:nvPr/>
        </p:nvSpPr>
        <p:spPr bwMode="auto">
          <a:xfrm>
            <a:off x="585629" y="6145212"/>
            <a:ext cx="13645687" cy="16455979"/>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en-US" altLang="zh-TW" sz="4900">
              <a:latin typeface="Times" charset="0"/>
              <a:ea typeface="新細明體" charset="-120"/>
            </a:endParaRPr>
          </a:p>
        </p:txBody>
      </p:sp>
      <p:grpSp>
        <p:nvGrpSpPr>
          <p:cNvPr id="2054" name="Group 2031"/>
          <p:cNvGrpSpPr>
            <a:grpSpLocks/>
          </p:cNvGrpSpPr>
          <p:nvPr/>
        </p:nvGrpSpPr>
        <p:grpSpPr bwMode="auto">
          <a:xfrm>
            <a:off x="1106488" y="6145213"/>
            <a:ext cx="12667850" cy="1289050"/>
            <a:chOff x="564" y="3583"/>
            <a:chExt cx="7212" cy="790"/>
          </a:xfrm>
        </p:grpSpPr>
        <p:sp>
          <p:nvSpPr>
            <p:cNvPr id="2533" name="AutoShape 2027"/>
            <p:cNvSpPr>
              <a:spLocks noChangeArrowheads="1"/>
            </p:cNvSpPr>
            <p:nvPr/>
          </p:nvSpPr>
          <p:spPr bwMode="auto">
            <a:xfrm>
              <a:off x="575" y="3667"/>
              <a:ext cx="7198" cy="633"/>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34"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r>
                <a:rPr lang="en-US" altLang="zh-TW" sz="5500" b="1" dirty="0">
                  <a:solidFill>
                    <a:schemeClr val="bg1"/>
                  </a:solidFill>
                  <a:latin typeface="Arial" charset="0"/>
                  <a:cs typeface="Arial" charset="0"/>
                </a:rPr>
                <a:t>Background</a:t>
              </a:r>
              <a:endParaRPr lang="en-US" altLang="zh-TW" sz="5500" i="1" dirty="0">
                <a:solidFill>
                  <a:schemeClr val="bg1"/>
                </a:solidFill>
                <a:latin typeface="Arial" charset="0"/>
                <a:cs typeface="Arial" charset="0"/>
              </a:endParaRPr>
            </a:p>
          </p:txBody>
        </p:sp>
      </p:grpSp>
      <p:sp>
        <p:nvSpPr>
          <p:cNvPr id="2055" name="Text Box 2238"/>
          <p:cNvSpPr txBox="1">
            <a:spLocks noChangeArrowheads="1"/>
          </p:cNvSpPr>
          <p:nvPr/>
        </p:nvSpPr>
        <p:spPr bwMode="auto">
          <a:xfrm>
            <a:off x="29333825" y="12911138"/>
            <a:ext cx="1199673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84250" eaLnBrk="0" hangingPunct="0">
              <a:defRPr sz="2500">
                <a:solidFill>
                  <a:schemeClr val="tx1"/>
                </a:solidFill>
                <a:latin typeface="Times New Roman" charset="0"/>
                <a:ea typeface="ＭＳ Ｐゴシック" charset="-128"/>
              </a:defRPr>
            </a:lvl1pPr>
            <a:lvl2pPr marL="742950" indent="-285750" defTabSz="984250" eaLnBrk="0" hangingPunct="0">
              <a:defRPr sz="2500">
                <a:solidFill>
                  <a:schemeClr val="tx1"/>
                </a:solidFill>
                <a:latin typeface="Times New Roman" charset="0"/>
                <a:ea typeface="ＭＳ Ｐゴシック" charset="-128"/>
              </a:defRPr>
            </a:lvl2pPr>
            <a:lvl3pPr marL="1143000" indent="-228600" defTabSz="984250" eaLnBrk="0" hangingPunct="0">
              <a:defRPr sz="2500">
                <a:solidFill>
                  <a:schemeClr val="tx1"/>
                </a:solidFill>
                <a:latin typeface="Times New Roman" charset="0"/>
                <a:ea typeface="ＭＳ Ｐゴシック" charset="-128"/>
              </a:defRPr>
            </a:lvl3pPr>
            <a:lvl4pPr marL="1600200" indent="-228600" defTabSz="984250" eaLnBrk="0" hangingPunct="0">
              <a:defRPr sz="2500">
                <a:solidFill>
                  <a:schemeClr val="tx1"/>
                </a:solidFill>
                <a:latin typeface="Times New Roman" charset="0"/>
                <a:ea typeface="ＭＳ Ｐゴシック" charset="-128"/>
              </a:defRPr>
            </a:lvl4pPr>
            <a:lvl5pPr marL="2057400" indent="-228600" defTabSz="984250" eaLnBrk="0" hangingPunct="0">
              <a:defRPr sz="2500">
                <a:solidFill>
                  <a:schemeClr val="tx1"/>
                </a:solidFill>
                <a:latin typeface="Times New Roman" charset="0"/>
                <a:ea typeface="ＭＳ Ｐゴシック" charset="-128"/>
              </a:defRPr>
            </a:lvl5pPr>
            <a:lvl6pPr marL="2514600" indent="-228600" defTabSz="9842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9842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9842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984250" eaLnBrk="0" fontAlgn="base" hangingPunct="0">
              <a:spcBef>
                <a:spcPct val="0"/>
              </a:spcBef>
              <a:spcAft>
                <a:spcPct val="0"/>
              </a:spcAft>
              <a:defRPr sz="2500">
                <a:solidFill>
                  <a:schemeClr val="tx1"/>
                </a:solidFill>
                <a:latin typeface="Times New Roman" charset="0"/>
                <a:ea typeface="ＭＳ Ｐゴシック" charset="-128"/>
              </a:defRPr>
            </a:lvl9pPr>
          </a:lstStyle>
          <a:p>
            <a:pPr eaLnBrk="1" hangingPunct="1">
              <a:spcBef>
                <a:spcPct val="50000"/>
              </a:spcBef>
              <a:buFontTx/>
              <a:buBlip>
                <a:blip r:embed="rId2"/>
              </a:buBlip>
            </a:pPr>
            <a:endParaRPr lang="en-US"/>
          </a:p>
        </p:txBody>
      </p:sp>
      <p:sp>
        <p:nvSpPr>
          <p:cNvPr id="2056" name="Text Box 2274"/>
          <p:cNvSpPr txBox="1">
            <a:spLocks noChangeArrowheads="1"/>
          </p:cNvSpPr>
          <p:nvPr/>
        </p:nvSpPr>
        <p:spPr bwMode="auto">
          <a:xfrm>
            <a:off x="2084388" y="22310725"/>
            <a:ext cx="30003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84250" eaLnBrk="0" hangingPunct="0">
              <a:defRPr sz="2500">
                <a:solidFill>
                  <a:schemeClr val="tx1"/>
                </a:solidFill>
                <a:latin typeface="Times New Roman" charset="0"/>
                <a:ea typeface="ＭＳ Ｐゴシック" charset="-128"/>
              </a:defRPr>
            </a:lvl1pPr>
            <a:lvl2pPr marL="742950" indent="-285750" defTabSz="984250" eaLnBrk="0" hangingPunct="0">
              <a:defRPr sz="2500">
                <a:solidFill>
                  <a:schemeClr val="tx1"/>
                </a:solidFill>
                <a:latin typeface="Times New Roman" charset="0"/>
                <a:ea typeface="ＭＳ Ｐゴシック" charset="-128"/>
              </a:defRPr>
            </a:lvl2pPr>
            <a:lvl3pPr marL="1143000" indent="-228600" defTabSz="984250" eaLnBrk="0" hangingPunct="0">
              <a:defRPr sz="2500">
                <a:solidFill>
                  <a:schemeClr val="tx1"/>
                </a:solidFill>
                <a:latin typeface="Times New Roman" charset="0"/>
                <a:ea typeface="ＭＳ Ｐゴシック" charset="-128"/>
              </a:defRPr>
            </a:lvl3pPr>
            <a:lvl4pPr marL="1600200" indent="-228600" defTabSz="984250" eaLnBrk="0" hangingPunct="0">
              <a:defRPr sz="2500">
                <a:solidFill>
                  <a:schemeClr val="tx1"/>
                </a:solidFill>
                <a:latin typeface="Times New Roman" charset="0"/>
                <a:ea typeface="ＭＳ Ｐゴシック" charset="-128"/>
              </a:defRPr>
            </a:lvl4pPr>
            <a:lvl5pPr marL="2057400" indent="-228600" defTabSz="984250" eaLnBrk="0" hangingPunct="0">
              <a:defRPr sz="2500">
                <a:solidFill>
                  <a:schemeClr val="tx1"/>
                </a:solidFill>
                <a:latin typeface="Times New Roman" charset="0"/>
                <a:ea typeface="ＭＳ Ｐゴシック" charset="-128"/>
              </a:defRPr>
            </a:lvl5pPr>
            <a:lvl6pPr marL="2514600" indent="-228600" defTabSz="9842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9842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9842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984250" eaLnBrk="0" fontAlgn="base" hangingPunct="0">
              <a:spcBef>
                <a:spcPct val="0"/>
              </a:spcBef>
              <a:spcAft>
                <a:spcPct val="0"/>
              </a:spcAft>
              <a:defRPr sz="2500">
                <a:solidFill>
                  <a:schemeClr val="tx1"/>
                </a:solidFill>
                <a:latin typeface="Times New Roman" charset="0"/>
                <a:ea typeface="ＭＳ Ｐゴシック" charset="-128"/>
              </a:defRPr>
            </a:lvl9pPr>
          </a:lstStyle>
          <a:p>
            <a:pPr eaLnBrk="1" hangingPunct="1">
              <a:spcBef>
                <a:spcPct val="50000"/>
              </a:spcBef>
            </a:pPr>
            <a:endParaRPr lang="en-US"/>
          </a:p>
        </p:txBody>
      </p:sp>
      <p:sp>
        <p:nvSpPr>
          <p:cNvPr id="2057" name="Rectangle 44"/>
          <p:cNvSpPr>
            <a:spLocks noChangeArrowheads="1"/>
          </p:cNvSpPr>
          <p:nvPr/>
        </p:nvSpPr>
        <p:spPr bwMode="auto">
          <a:xfrm>
            <a:off x="0" y="711454"/>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pSp>
        <p:nvGrpSpPr>
          <p:cNvPr id="2061" name="Group 2031"/>
          <p:cNvGrpSpPr>
            <a:grpSpLocks/>
          </p:cNvGrpSpPr>
          <p:nvPr/>
        </p:nvGrpSpPr>
        <p:grpSpPr bwMode="auto">
          <a:xfrm>
            <a:off x="14931277" y="6101426"/>
            <a:ext cx="13404850" cy="1289050"/>
            <a:chOff x="564" y="3583"/>
            <a:chExt cx="7212" cy="790"/>
          </a:xfrm>
        </p:grpSpPr>
        <p:sp>
          <p:nvSpPr>
            <p:cNvPr id="2529" name="AutoShape 2027"/>
            <p:cNvSpPr>
              <a:spLocks noChangeArrowheads="1"/>
            </p:cNvSpPr>
            <p:nvPr/>
          </p:nvSpPr>
          <p:spPr bwMode="auto">
            <a:xfrm>
              <a:off x="575" y="3667"/>
              <a:ext cx="7198" cy="633"/>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30"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endParaRPr lang="en-US" altLang="zh-TW" sz="5500" b="1">
                <a:solidFill>
                  <a:schemeClr val="bg1"/>
                </a:solidFill>
                <a:latin typeface="Arial" charset="0"/>
                <a:cs typeface="Arial" charset="0"/>
              </a:endParaRPr>
            </a:p>
          </p:txBody>
        </p:sp>
      </p:grpSp>
      <p:sp>
        <p:nvSpPr>
          <p:cNvPr id="2063" name="TextBox 31"/>
          <p:cNvSpPr txBox="1">
            <a:spLocks noChangeArrowheads="1"/>
          </p:cNvSpPr>
          <p:nvPr/>
        </p:nvSpPr>
        <p:spPr bwMode="auto">
          <a:xfrm>
            <a:off x="5797550" y="2383692"/>
            <a:ext cx="33155890" cy="36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altLang="zh-TW" sz="6000" dirty="0">
                <a:solidFill>
                  <a:srgbClr val="00245D"/>
                </a:solidFill>
                <a:latin typeface="Arial" charset="0"/>
                <a:cs typeface="Arial" charset="0"/>
              </a:rPr>
              <a:t>An Imitation Game: Syphilis Infection and Increased Odds of Neurologic and Psychiatric Morbidity</a:t>
            </a:r>
          </a:p>
          <a:p>
            <a:pPr algn="ctr" eaLnBrk="1" hangingPunct="1">
              <a:spcBef>
                <a:spcPts val="1000"/>
              </a:spcBef>
            </a:pPr>
            <a:endParaRPr lang="en-US" altLang="zh-TW" sz="4800" dirty="0">
              <a:solidFill>
                <a:srgbClr val="00245D"/>
              </a:solidFill>
              <a:latin typeface="Arial" charset="0"/>
              <a:cs typeface="Arial" charset="0"/>
            </a:endParaRPr>
          </a:p>
          <a:p>
            <a:pPr algn="ctr" eaLnBrk="1" hangingPunct="1">
              <a:spcBef>
                <a:spcPts val="1000"/>
              </a:spcBef>
            </a:pPr>
            <a:r>
              <a:rPr lang="en-US" altLang="zh-TW" sz="4800" dirty="0">
                <a:solidFill>
                  <a:srgbClr val="00245D"/>
                </a:solidFill>
                <a:latin typeface="Arial" charset="0"/>
                <a:cs typeface="Arial" charset="0"/>
              </a:rPr>
              <a:t>Aaron Briggs MD</a:t>
            </a:r>
            <a:r>
              <a:rPr lang="en-US" altLang="zh-TW" sz="4800" baseline="30000" dirty="0">
                <a:solidFill>
                  <a:srgbClr val="00245D"/>
                </a:solidFill>
                <a:latin typeface="Arial" charset="0"/>
                <a:cs typeface="Arial" charset="0"/>
              </a:rPr>
              <a:t>1</a:t>
            </a:r>
            <a:r>
              <a:rPr lang="en-US" altLang="zh-TW" sz="4800" dirty="0">
                <a:solidFill>
                  <a:srgbClr val="00245D"/>
                </a:solidFill>
                <a:latin typeface="Arial" charset="0"/>
                <a:cs typeface="Arial" charset="0"/>
              </a:rPr>
              <a:t>, Joseph Risser MD</a:t>
            </a:r>
            <a:r>
              <a:rPr lang="en-US" altLang="zh-TW" sz="4800" baseline="30000" dirty="0">
                <a:solidFill>
                  <a:srgbClr val="00245D"/>
                </a:solidFill>
                <a:latin typeface="Arial" charset="0"/>
                <a:cs typeface="Arial" charset="0"/>
              </a:rPr>
              <a:t>2</a:t>
            </a:r>
            <a:endParaRPr lang="en-US" altLang="zh-TW" sz="4800" dirty="0">
              <a:solidFill>
                <a:srgbClr val="00245D"/>
              </a:solidFill>
              <a:latin typeface="Arial" charset="0"/>
              <a:cs typeface="Arial" charset="0"/>
            </a:endParaRPr>
          </a:p>
          <a:p>
            <a:pPr algn="ctr" eaLnBrk="1" hangingPunct="1">
              <a:spcBef>
                <a:spcPts val="1000"/>
              </a:spcBef>
            </a:pPr>
            <a:endParaRPr lang="en-US" altLang="zh-TW" sz="4800" dirty="0">
              <a:solidFill>
                <a:srgbClr val="00245D"/>
              </a:solidFill>
              <a:latin typeface="Arial" charset="0"/>
              <a:cs typeface="Arial" charset="0"/>
            </a:endParaRPr>
          </a:p>
        </p:txBody>
      </p:sp>
      <p:sp>
        <p:nvSpPr>
          <p:cNvPr id="2067" name="AutoShape 8"/>
          <p:cNvSpPr>
            <a:spLocks noChangeArrowheads="1"/>
          </p:cNvSpPr>
          <p:nvPr/>
        </p:nvSpPr>
        <p:spPr bwMode="auto">
          <a:xfrm>
            <a:off x="29494904" y="26691160"/>
            <a:ext cx="13566034" cy="5276264"/>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marL="0" marR="0">
              <a:spcBef>
                <a:spcPts val="0"/>
              </a:spcBef>
              <a:spcAft>
                <a:spcPts val="0"/>
              </a:spcAft>
            </a:pPr>
            <a:endParaRPr lang="en-US" sz="2800" dirty="0">
              <a:cs typeface="Arial" pitchFamily="34" charset="0"/>
            </a:endParaRPr>
          </a:p>
          <a:p>
            <a:pPr marL="0" marR="0">
              <a:spcBef>
                <a:spcPts val="0"/>
              </a:spcBef>
              <a:spcAft>
                <a:spcPts val="0"/>
              </a:spcAft>
            </a:pPr>
            <a:endParaRPr lang="en-US" sz="2800" dirty="0">
              <a:solidFill>
                <a:srgbClr val="222222"/>
              </a:solidFill>
              <a:effectLst/>
              <a:latin typeface="Calibri" panose="020F0502020204030204" pitchFamily="34" charset="0"/>
              <a:ea typeface="Calibri" panose="020F0502020204030204" pitchFamily="34" charset="0"/>
              <a:cs typeface="Arial" pitchFamily="34" charset="0"/>
            </a:endParaRPr>
          </a:p>
          <a:p>
            <a:pPr defTabSz="984250"/>
            <a:endParaRPr lang="en-US" sz="2800" dirty="0">
              <a:cs typeface="Arial" pitchFamily="34" charset="0"/>
              <a:hlinkClick r:id="rId3"/>
            </a:endParaRPr>
          </a:p>
        </p:txBody>
      </p:sp>
      <p:sp>
        <p:nvSpPr>
          <p:cNvPr id="2527" name="AutoShape 2027"/>
          <p:cNvSpPr>
            <a:spLocks noChangeArrowheads="1"/>
          </p:cNvSpPr>
          <p:nvPr/>
        </p:nvSpPr>
        <p:spPr bwMode="auto">
          <a:xfrm>
            <a:off x="29459046" y="25329039"/>
            <a:ext cx="13378828" cy="103287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a:latin typeface="Arial" charset="0"/>
              <a:ea typeface="新細明體" charset="-120"/>
            </a:endParaRPr>
          </a:p>
        </p:txBody>
      </p:sp>
      <p:sp>
        <p:nvSpPr>
          <p:cNvPr id="2071" name="AutoShape 8"/>
          <p:cNvSpPr>
            <a:spLocks noChangeArrowheads="1"/>
          </p:cNvSpPr>
          <p:nvPr/>
        </p:nvSpPr>
        <p:spPr bwMode="auto">
          <a:xfrm>
            <a:off x="585630" y="22808386"/>
            <a:ext cx="13567738" cy="9159038"/>
          </a:xfrm>
          <a:prstGeom prst="roundRect">
            <a:avLst>
              <a:gd name="adj" fmla="val 5178"/>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defTabSz="4387850"/>
            <a:endParaRPr lang="en-US" altLang="zh-TW" sz="3200" dirty="0">
              <a:latin typeface="+mj-lt"/>
              <a:ea typeface="新細明體" charset="-120"/>
            </a:endParaRPr>
          </a:p>
        </p:txBody>
      </p:sp>
      <p:grpSp>
        <p:nvGrpSpPr>
          <p:cNvPr id="2072" name="Group 2031"/>
          <p:cNvGrpSpPr>
            <a:grpSpLocks/>
          </p:cNvGrpSpPr>
          <p:nvPr/>
        </p:nvGrpSpPr>
        <p:grpSpPr bwMode="auto">
          <a:xfrm>
            <a:off x="1072090" y="22709350"/>
            <a:ext cx="12672763" cy="1289504"/>
            <a:chOff x="-2947" y="8021"/>
            <a:chExt cx="7254" cy="857"/>
          </a:xfrm>
        </p:grpSpPr>
        <p:sp>
          <p:nvSpPr>
            <p:cNvPr id="2525" name="AutoShape 2027"/>
            <p:cNvSpPr>
              <a:spLocks noChangeArrowheads="1"/>
            </p:cNvSpPr>
            <p:nvPr/>
          </p:nvSpPr>
          <p:spPr bwMode="auto">
            <a:xfrm>
              <a:off x="-2947" y="8175"/>
              <a:ext cx="7198" cy="633"/>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a:latin typeface="Arial" charset="0"/>
                <a:ea typeface="新細明體" charset="-120"/>
              </a:endParaRPr>
            </a:p>
          </p:txBody>
        </p:sp>
        <p:sp>
          <p:nvSpPr>
            <p:cNvPr id="2526" name="Text Box 9"/>
            <p:cNvSpPr txBox="1">
              <a:spLocks noChangeArrowheads="1"/>
            </p:cNvSpPr>
            <p:nvPr/>
          </p:nvSpPr>
          <p:spPr bwMode="auto">
            <a:xfrm>
              <a:off x="-2905" y="8021"/>
              <a:ext cx="7212" cy="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r>
                <a:rPr lang="en-US" altLang="zh-TW" sz="5500" b="1" dirty="0">
                  <a:solidFill>
                    <a:schemeClr val="bg1"/>
                  </a:solidFill>
                  <a:latin typeface="Arial" charset="0"/>
                  <a:cs typeface="Arial" charset="0"/>
                </a:rPr>
                <a:t>Methods</a:t>
              </a:r>
              <a:endParaRPr lang="en-US" altLang="zh-TW" sz="5500" i="1" dirty="0">
                <a:solidFill>
                  <a:schemeClr val="bg1"/>
                </a:solidFill>
                <a:latin typeface="Arial" charset="0"/>
                <a:cs typeface="Arial" charset="0"/>
              </a:endParaRPr>
            </a:p>
          </p:txBody>
        </p:sp>
      </p:grpSp>
      <p:sp>
        <p:nvSpPr>
          <p:cNvPr id="2075" name="AutoShape 8"/>
          <p:cNvSpPr>
            <a:spLocks noChangeArrowheads="1"/>
          </p:cNvSpPr>
          <p:nvPr/>
        </p:nvSpPr>
        <p:spPr bwMode="auto">
          <a:xfrm>
            <a:off x="29384713" y="6176518"/>
            <a:ext cx="13757187" cy="12623546"/>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dirty="0">
              <a:latin typeface="Times" charset="0"/>
              <a:ea typeface="新細明體" charset="-120"/>
            </a:endParaRPr>
          </a:p>
        </p:txBody>
      </p:sp>
      <p:grpSp>
        <p:nvGrpSpPr>
          <p:cNvPr id="2076" name="Group 2031"/>
          <p:cNvGrpSpPr>
            <a:grpSpLocks/>
          </p:cNvGrpSpPr>
          <p:nvPr/>
        </p:nvGrpSpPr>
        <p:grpSpPr bwMode="auto">
          <a:xfrm>
            <a:off x="29443680" y="6254496"/>
            <a:ext cx="13404850" cy="1290637"/>
            <a:chOff x="564" y="3583"/>
            <a:chExt cx="7212" cy="790"/>
          </a:xfrm>
        </p:grpSpPr>
        <p:sp>
          <p:nvSpPr>
            <p:cNvPr id="2523" name="AutoShape 2027"/>
            <p:cNvSpPr>
              <a:spLocks noChangeArrowheads="1"/>
            </p:cNvSpPr>
            <p:nvPr/>
          </p:nvSpPr>
          <p:spPr bwMode="auto">
            <a:xfrm>
              <a:off x="575" y="3667"/>
              <a:ext cx="7198" cy="63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24"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endParaRPr lang="en-US" altLang="zh-TW" sz="5500" i="1">
                <a:solidFill>
                  <a:schemeClr val="bg1"/>
                </a:solidFill>
                <a:latin typeface="Arial" charset="0"/>
                <a:cs typeface="Arial" charset="0"/>
              </a:endParaRPr>
            </a:p>
          </p:txBody>
        </p:sp>
      </p:grpSp>
      <p:sp>
        <p:nvSpPr>
          <p:cNvPr id="2077" name="TextBox 1"/>
          <p:cNvSpPr txBox="1">
            <a:spLocks noChangeArrowheads="1"/>
          </p:cNvSpPr>
          <p:nvPr/>
        </p:nvSpPr>
        <p:spPr bwMode="auto">
          <a:xfrm>
            <a:off x="15057480" y="6285820"/>
            <a:ext cx="13352462"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Results</a:t>
            </a:r>
          </a:p>
        </p:txBody>
      </p:sp>
      <p:sp>
        <p:nvSpPr>
          <p:cNvPr id="2080" name="AutoShape 8"/>
          <p:cNvSpPr>
            <a:spLocks noChangeArrowheads="1"/>
          </p:cNvSpPr>
          <p:nvPr/>
        </p:nvSpPr>
        <p:spPr bwMode="auto">
          <a:xfrm>
            <a:off x="29459046" y="18845713"/>
            <a:ext cx="13601892" cy="7516198"/>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a:latin typeface="Times" charset="0"/>
              <a:ea typeface="新細明體" charset="-120"/>
            </a:endParaRPr>
          </a:p>
        </p:txBody>
      </p:sp>
      <p:grpSp>
        <p:nvGrpSpPr>
          <p:cNvPr id="2081" name="Group 2031"/>
          <p:cNvGrpSpPr>
            <a:grpSpLocks/>
          </p:cNvGrpSpPr>
          <p:nvPr/>
        </p:nvGrpSpPr>
        <p:grpSpPr bwMode="auto">
          <a:xfrm>
            <a:off x="29497306" y="18763118"/>
            <a:ext cx="13404850" cy="1290637"/>
            <a:chOff x="564" y="3583"/>
            <a:chExt cx="7212" cy="790"/>
          </a:xfrm>
        </p:grpSpPr>
        <p:sp>
          <p:nvSpPr>
            <p:cNvPr id="2517" name="AutoShape 2027"/>
            <p:cNvSpPr>
              <a:spLocks noChangeArrowheads="1"/>
            </p:cNvSpPr>
            <p:nvPr/>
          </p:nvSpPr>
          <p:spPr bwMode="auto">
            <a:xfrm>
              <a:off x="575" y="3667"/>
              <a:ext cx="7198" cy="63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18"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endParaRPr lang="en-US" altLang="zh-TW" sz="5500" i="1">
                <a:solidFill>
                  <a:schemeClr val="bg1"/>
                </a:solidFill>
                <a:latin typeface="Arial" charset="0"/>
                <a:cs typeface="Arial" charset="0"/>
              </a:endParaRPr>
            </a:p>
          </p:txBody>
        </p:sp>
      </p:grpSp>
      <p:sp>
        <p:nvSpPr>
          <p:cNvPr id="2515" name="TextBox 1"/>
          <p:cNvSpPr txBox="1">
            <a:spLocks noChangeArrowheads="1"/>
          </p:cNvSpPr>
          <p:nvPr/>
        </p:nvSpPr>
        <p:spPr bwMode="auto">
          <a:xfrm>
            <a:off x="29616860" y="6437251"/>
            <a:ext cx="13352462"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Discussion</a:t>
            </a:r>
          </a:p>
        </p:txBody>
      </p:sp>
      <p:sp>
        <p:nvSpPr>
          <p:cNvPr id="2516" name="TextBox 1"/>
          <p:cNvSpPr txBox="1">
            <a:spLocks noChangeArrowheads="1"/>
          </p:cNvSpPr>
          <p:nvPr/>
        </p:nvSpPr>
        <p:spPr bwMode="auto">
          <a:xfrm>
            <a:off x="29687837" y="18950183"/>
            <a:ext cx="13350875"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Conclusions</a:t>
            </a:r>
          </a:p>
        </p:txBody>
      </p:sp>
      <p:sp>
        <p:nvSpPr>
          <p:cNvPr id="2" name="TextBox 1"/>
          <p:cNvSpPr txBox="1"/>
          <p:nvPr/>
        </p:nvSpPr>
        <p:spPr>
          <a:xfrm>
            <a:off x="768350" y="23935076"/>
            <a:ext cx="13018661" cy="8402300"/>
          </a:xfrm>
          <a:prstGeom prst="rect">
            <a:avLst/>
          </a:prstGeom>
          <a:noFill/>
        </p:spPr>
        <p:txBody>
          <a:bodyPr wrap="square" rtlCol="0">
            <a:spAutoFit/>
          </a:bodyPr>
          <a:lstStyle/>
          <a:p>
            <a:pPr defTabSz="4387850"/>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reliminary 10-year </a:t>
            </a:r>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R</a:t>
            </a:r>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etrospective </a:t>
            </a:r>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A</a:t>
            </a:r>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nalysis: 01/2013-12/31/2022 </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Conducted via Epic </a:t>
            </a:r>
            <a:r>
              <a:rPr lang="en-US" sz="3000" dirty="0" err="1">
                <a:solidFill>
                  <a:srgbClr val="000000"/>
                </a:solidFill>
                <a:latin typeface="Calibri" panose="020F0502020204030204" pitchFamily="34" charset="0"/>
                <a:ea typeface="Calibri" panose="020F0502020204030204" pitchFamily="34" charset="0"/>
                <a:cs typeface="Calibri" panose="020F0502020204030204" pitchFamily="34" charset="0"/>
              </a:rPr>
              <a:t>SlicerDicer</a:t>
            </a: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457200" indent="-457200" defTabSz="4387850">
              <a:buFont typeface="Arial" panose="020B0604020202020204" pitchFamily="34" charset="0"/>
              <a:buChar char="•"/>
            </a:pPr>
            <a:r>
              <a:rPr lang="en-US" sz="3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Included 3.6 million</a:t>
            </a: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 electronic medical records (EMR)</a:t>
            </a:r>
          </a:p>
          <a:p>
            <a:pPr defTabSz="4387850"/>
            <a:endPar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defTabSz="4387850"/>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Exposure: </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G</a:t>
            </a:r>
            <a:r>
              <a:rPr lang="en-US" sz="3000" dirty="0">
                <a:effectLst/>
                <a:latin typeface="Calibri" panose="020F0502020204030204" pitchFamily="34" charset="0"/>
                <a:ea typeface="Calibri" panose="020F0502020204030204" pitchFamily="34" charset="0"/>
                <a:cs typeface="Calibri" panose="020F0502020204030204" pitchFamily="34" charset="0"/>
              </a:rPr>
              <a:t>rouped ICD-10 codes representative of syphilis infection </a:t>
            </a:r>
          </a:p>
          <a:p>
            <a:pPr marL="457200" indent="-457200" defTabSz="4387850">
              <a:buFont typeface="Arial" panose="020B0604020202020204" pitchFamily="34" charset="0"/>
              <a:buChar char="•"/>
            </a:pPr>
            <a:endParaRPr lang="en-US" sz="3000" dirty="0">
              <a:latin typeface="Calibri" panose="020F0502020204030204" pitchFamily="34" charset="0"/>
              <a:ea typeface="Calibri" panose="020F0502020204030204" pitchFamily="34" charset="0"/>
              <a:cs typeface="Calibri" panose="020F0502020204030204" pitchFamily="34" charset="0"/>
            </a:endParaRPr>
          </a:p>
          <a:p>
            <a:pPr defTabSz="4387850"/>
            <a:r>
              <a:rPr lang="en-US" sz="3000" b="1" dirty="0">
                <a:effectLst/>
                <a:latin typeface="Calibri" panose="020F0502020204030204" pitchFamily="34" charset="0"/>
                <a:ea typeface="Calibri" panose="020F0502020204030204" pitchFamily="34" charset="0"/>
                <a:cs typeface="Calibri" panose="020F0502020204030204" pitchFamily="34" charset="0"/>
              </a:rPr>
              <a:t>Outcomes: </a:t>
            </a:r>
          </a:p>
          <a:p>
            <a:pPr marL="457200" indent="-457200" defTabSz="4387850">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ICD-10 diagnoses reflective of known, </a:t>
            </a:r>
            <a:r>
              <a:rPr lang="en-US" sz="3000" dirty="0">
                <a:latin typeface="Calibri" panose="020F0502020204030204" pitchFamily="34" charset="0"/>
                <a:ea typeface="Calibri" panose="020F0502020204030204" pitchFamily="34" charset="0"/>
                <a:cs typeface="Calibri" panose="020F0502020204030204" pitchFamily="34" charset="0"/>
              </a:rPr>
              <a:t>neurologic</a:t>
            </a:r>
            <a:r>
              <a:rPr lang="en-US" sz="3000" dirty="0">
                <a:effectLst/>
                <a:latin typeface="Calibri" panose="020F0502020204030204" pitchFamily="34" charset="0"/>
                <a:ea typeface="Calibri" panose="020F0502020204030204" pitchFamily="34" charset="0"/>
                <a:cs typeface="Calibri" panose="020F0502020204030204" pitchFamily="34" charset="0"/>
              </a:rPr>
              <a:t> complications of syphilis</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ICD-10 diagnoses representative of common psychiatric conditions</a:t>
            </a:r>
          </a:p>
          <a:p>
            <a:pPr defTabSz="4387850"/>
            <a:endPar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defTabSz="4387850"/>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Analysis: </a:t>
            </a:r>
            <a:r>
              <a:rPr lang="en-US" sz="3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Unadjusted, bivariate calculation of odds ratios was performed for preliminary assessment of exposure-outcome association. </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Exploratory analysis was conducted on psychiatric outcomes understanding psychiatry to be a property emergent of neurology </a:t>
            </a:r>
            <a:endParaRPr lang="en-US" sz="3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indent="-457200" defTabSz="4387850">
              <a:buFont typeface="Arial" panose="020B0604020202020204" pitchFamily="34" charset="0"/>
              <a:buChar char="•"/>
            </a:pPr>
            <a:r>
              <a:rPr lang="en-US" altLang="zh-TW" sz="3000" dirty="0">
                <a:solidFill>
                  <a:srgbClr val="000000"/>
                </a:solidFill>
                <a:latin typeface="Calibri" panose="020F0502020204030204" pitchFamily="34" charset="0"/>
                <a:ea typeface="新細明體" charset="-120"/>
                <a:cs typeface="Calibri" panose="020F0502020204030204" pitchFamily="34" charset="0"/>
              </a:rPr>
              <a:t>Sensitivity analysis was performed on potential confounders unevenly distributed between patients with and without history of syphilis</a:t>
            </a:r>
            <a:endParaRPr lang="en-US" altLang="zh-TW" sz="3000" dirty="0">
              <a:latin typeface="Calibri" panose="020F0502020204030204" pitchFamily="34" charset="0"/>
              <a:ea typeface="新細明體" charset="-120"/>
              <a:cs typeface="Calibri" panose="020F0502020204030204" pitchFamily="34" charset="0"/>
            </a:endParaRPr>
          </a:p>
          <a:p>
            <a:endParaRPr lang="fr-FR" sz="3000" dirty="0">
              <a:latin typeface="Calibri" panose="020F0502020204030204" pitchFamily="34" charset="0"/>
              <a:cs typeface="Calibri" panose="020F0502020204030204" pitchFamily="34" charset="0"/>
            </a:endParaRPr>
          </a:p>
        </p:txBody>
      </p:sp>
      <p:sp>
        <p:nvSpPr>
          <p:cNvPr id="3" name="TextBox 2"/>
          <p:cNvSpPr txBox="1"/>
          <p:nvPr/>
        </p:nvSpPr>
        <p:spPr>
          <a:xfrm>
            <a:off x="29443680" y="19952589"/>
            <a:ext cx="13691142" cy="6370975"/>
          </a:xfrm>
          <a:prstGeom prst="rect">
            <a:avLst/>
          </a:prstGeom>
          <a:noFill/>
        </p:spPr>
        <p:txBody>
          <a:bodyPr wrap="square" rtlCol="0">
            <a:spAutoFit/>
          </a:bodyPr>
          <a:lstStyle/>
          <a:p>
            <a:pPr marL="457200" indent="-457200">
              <a:buFont typeface="Arial" panose="020B0604020202020204" pitchFamily="34" charset="0"/>
              <a:buChar char="•"/>
            </a:pPr>
            <a:r>
              <a:rPr lang="en-US" sz="3400" dirty="0">
                <a:effectLst/>
                <a:latin typeface="Calibri" panose="020F0502020204030204" pitchFamily="34" charset="0"/>
                <a:ea typeface="Calibri" panose="020F0502020204030204" pitchFamily="34" charset="0"/>
                <a:cs typeface="Calibri" panose="020F0502020204030204" pitchFamily="34" charset="0"/>
              </a:rPr>
              <a:t>Syphilis infection was found to be associated with significantly increased odds of </a:t>
            </a:r>
            <a:r>
              <a:rPr lang="en-US" sz="3400">
                <a:latin typeface="Calibri" panose="020F0502020204030204" pitchFamily="34" charset="0"/>
                <a:ea typeface="Calibri" panose="020F0502020204030204" pitchFamily="34" charset="0"/>
                <a:cs typeface="Calibri" panose="020F0502020204030204" pitchFamily="34" charset="0"/>
              </a:rPr>
              <a:t>neurologic </a:t>
            </a:r>
            <a:r>
              <a:rPr lang="en-US" sz="3400">
                <a:effectLst/>
                <a:latin typeface="Calibri" panose="020F0502020204030204" pitchFamily="34" charset="0"/>
                <a:ea typeface="Calibri" panose="020F0502020204030204" pitchFamily="34" charset="0"/>
                <a:cs typeface="Calibri" panose="020F0502020204030204" pitchFamily="34" charset="0"/>
              </a:rPr>
              <a:t>morbidity </a:t>
            </a:r>
            <a:r>
              <a:rPr lang="en-US" sz="3400" dirty="0">
                <a:effectLst/>
                <a:latin typeface="Calibri" panose="020F0502020204030204" pitchFamily="34" charset="0"/>
                <a:ea typeface="Calibri" panose="020F0502020204030204" pitchFamily="34" charset="0"/>
                <a:cs typeface="Calibri" panose="020F0502020204030204" pitchFamily="34" charset="0"/>
              </a:rPr>
              <a:t>outcomes.</a:t>
            </a:r>
          </a:p>
          <a:p>
            <a:pPr marL="457200" indent="-457200">
              <a:buFont typeface="Arial" panose="020B0604020202020204" pitchFamily="34" charset="0"/>
              <a:buChar char="•"/>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400" dirty="0">
                <a:latin typeface="Calibri" panose="020F0502020204030204" pitchFamily="34" charset="0"/>
                <a:ea typeface="Calibri" panose="020F0502020204030204" pitchFamily="34" charset="0"/>
                <a:cs typeface="Calibri" panose="020F0502020204030204" pitchFamily="34" charset="0"/>
              </a:rPr>
              <a:t>Exploratory analysis indicated all psychiatric outcomes queried to be significantly associated with history of syphilis infection.</a:t>
            </a:r>
          </a:p>
          <a:p>
            <a:pPr marL="914400" lvl="1" indent="-457200">
              <a:buFont typeface="Arial" panose="020B0604020202020204" pitchFamily="34" charset="0"/>
              <a:buChar char="•"/>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400" dirty="0">
                <a:latin typeface="Calibri" panose="020F0502020204030204" pitchFamily="34" charset="0"/>
                <a:ea typeface="Calibri" panose="020F0502020204030204" pitchFamily="34" charset="0"/>
                <a:cs typeface="Calibri" panose="020F0502020204030204" pitchFamily="34" charset="0"/>
              </a:rPr>
              <a:t>These data are limited and preliminary but suggest that a more rigorous evaluation of the efficacy of syphilis standard of care (SOC) in preventing downstream neurologic/psychiatric morbidity may be warranted. </a:t>
            </a:r>
          </a:p>
          <a:p>
            <a:pPr marL="457200" indent="-457200">
              <a:buFont typeface="Arial" panose="020B0604020202020204" pitchFamily="34" charset="0"/>
              <a:buChar char="•"/>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400" dirty="0">
                <a:latin typeface="Calibri" panose="020F0502020204030204" pitchFamily="34" charset="0"/>
                <a:ea typeface="Calibri" panose="020F0502020204030204" pitchFamily="34" charset="0"/>
                <a:cs typeface="Calibri" panose="020F0502020204030204" pitchFamily="34" charset="0"/>
              </a:rPr>
              <a:t>Follow-up study is underway to more thoroughly interrogate the efficacy of syphilis SOC and evaluate the accuracy of our preliminary findings.</a:t>
            </a:r>
            <a:endParaRPr lang="en-US" sz="3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29407104" y="7782104"/>
            <a:ext cx="13749915" cy="11603176"/>
          </a:xfrm>
          <a:prstGeom prst="rect">
            <a:avLst/>
          </a:prstGeom>
          <a:noFill/>
        </p:spPr>
        <p:txBody>
          <a:bodyPr wrap="square" rtlCol="0">
            <a:spAutoFit/>
          </a:bodyPr>
          <a:lstStyle/>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Preliminary, unadjusted analysis indicated </a:t>
            </a:r>
            <a:r>
              <a:rPr lang="en-US" sz="3400" dirty="0">
                <a:effectLst/>
                <a:latin typeface="Calibri" panose="020F0502020204030204" pitchFamily="34" charset="0"/>
                <a:ea typeface="Calibri" panose="020F0502020204030204" pitchFamily="34" charset="0"/>
                <a:cs typeface="Calibri" panose="020F0502020204030204" pitchFamily="34" charset="0"/>
              </a:rPr>
              <a:t>history of syphilis infection to be significantly associated with increased odds of </a:t>
            </a:r>
            <a:r>
              <a:rPr lang="en-US" sz="3400" dirty="0">
                <a:latin typeface="Calibri" panose="020F0502020204030204" pitchFamily="34" charset="0"/>
                <a:ea typeface="Calibri" panose="020F0502020204030204" pitchFamily="34" charset="0"/>
                <a:cs typeface="Calibri" panose="020F0502020204030204" pitchFamily="34" charset="0"/>
              </a:rPr>
              <a:t>neurologic and psychiatric</a:t>
            </a:r>
            <a:r>
              <a:rPr lang="en-US" sz="3400" dirty="0">
                <a:effectLst/>
                <a:latin typeface="Calibri" panose="020F0502020204030204" pitchFamily="34" charset="0"/>
                <a:ea typeface="Calibri" panose="020F0502020204030204" pitchFamily="34" charset="0"/>
                <a:cs typeface="Calibri" panose="020F0502020204030204" pitchFamily="34" charset="0"/>
              </a:rPr>
              <a:t> morbidity across all outcomes queried.</a:t>
            </a: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Within the study population, several risk factors for neurologic morbidity were disproportionately present among patients with history of syphilis. Specifically, these risk factors included: hyperlipidemia, diabetes mellitus, and HIV. </a:t>
            </a:r>
          </a:p>
          <a:p>
            <a:pPr marL="0" marR="0">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Sensitivity analysis was performed to remeasure odds ratios following the exclusion from analysis of patients with HIV, diabetes, and hyperlipidemia. The otherwise unadjusted association between history of syphilis infection and neurologic/psychiatric morbidity outcomes retained significance.</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The strength of our study is found in its ability to capture the significant latency period of tertiary and neurologic syphilis (1-50y). Follow-up periods in current literature are at most 2-3 years.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effectLst/>
                <a:latin typeface="Calibri" panose="020F0502020204030204" pitchFamily="34" charset="0"/>
                <a:ea typeface="Calibri" panose="020F0502020204030204" pitchFamily="34" charset="0"/>
                <a:cs typeface="Calibri" panose="020F0502020204030204" pitchFamily="34" charset="0"/>
              </a:rPr>
              <a:t>Study limitations include reliance upon Epic SlicerDicer for epidemiologic data and the subsequent inability to perform adjusted, multivariable analysis. </a:t>
            </a: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endParaRPr lang="en-US" sz="3400" dirty="0">
              <a:latin typeface="Calibri" panose="020F0502020204030204" pitchFamily="34" charset="0"/>
              <a:cs typeface="Calibri" panose="020F0502020204030204" pitchFamily="34" charset="0"/>
            </a:endParaRPr>
          </a:p>
        </p:txBody>
      </p:sp>
      <p:pic>
        <p:nvPicPr>
          <p:cNvPr id="42" name="Picture 4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2843" y="1365254"/>
            <a:ext cx="7863840" cy="971935"/>
          </a:xfrm>
          <a:prstGeom prst="rect">
            <a:avLst/>
          </a:prstGeom>
        </p:spPr>
      </p:pic>
      <p:sp>
        <p:nvSpPr>
          <p:cNvPr id="45" name="AutoShape 2027"/>
          <p:cNvSpPr>
            <a:spLocks noChangeArrowheads="1"/>
          </p:cNvSpPr>
          <p:nvPr/>
        </p:nvSpPr>
        <p:spPr bwMode="auto">
          <a:xfrm>
            <a:off x="29613541" y="26783342"/>
            <a:ext cx="13378828" cy="103287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47" name="TextBox 1"/>
          <p:cNvSpPr txBox="1">
            <a:spLocks noChangeArrowheads="1"/>
          </p:cNvSpPr>
          <p:nvPr/>
        </p:nvSpPr>
        <p:spPr bwMode="auto">
          <a:xfrm>
            <a:off x="29916627" y="26811993"/>
            <a:ext cx="13350875"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References</a:t>
            </a:r>
          </a:p>
        </p:txBody>
      </p:sp>
      <p:sp>
        <p:nvSpPr>
          <p:cNvPr id="11" name="TextBox 10">
            <a:extLst>
              <a:ext uri="{FF2B5EF4-FFF2-40B4-BE49-F238E27FC236}">
                <a16:creationId xmlns:a16="http://schemas.microsoft.com/office/drawing/2014/main" id="{5DB93DE8-47E4-E4CC-7853-7D57D364C68D}"/>
              </a:ext>
            </a:extLst>
          </p:cNvPr>
          <p:cNvSpPr txBox="1"/>
          <p:nvPr/>
        </p:nvSpPr>
        <p:spPr>
          <a:xfrm>
            <a:off x="14612003" y="11955217"/>
            <a:ext cx="15085376" cy="446276"/>
          </a:xfrm>
          <a:prstGeom prst="rect">
            <a:avLst/>
          </a:prstGeom>
          <a:noFill/>
        </p:spPr>
        <p:txBody>
          <a:bodyPr wrap="square" rtlCol="0">
            <a:spAutoFit/>
          </a:bodyPr>
          <a:lstStyle/>
          <a:p>
            <a:r>
              <a:rPr lang="en-US" sz="2200" b="1" dirty="0">
                <a:latin typeface="Calibri" panose="020F0502020204030204" pitchFamily="34" charset="0"/>
                <a:cs typeface="Calibri" panose="020F0502020204030204" pitchFamily="34" charset="0"/>
              </a:rPr>
              <a:t>Figure 1: Forest plot of unadjusted odds ratios for association of neurologic/psychiatric  morbidity with history of syphilis  </a:t>
            </a:r>
          </a:p>
        </p:txBody>
      </p:sp>
      <p:sp>
        <p:nvSpPr>
          <p:cNvPr id="14" name="TextBox 13">
            <a:extLst>
              <a:ext uri="{FF2B5EF4-FFF2-40B4-BE49-F238E27FC236}">
                <a16:creationId xmlns:a16="http://schemas.microsoft.com/office/drawing/2014/main" id="{62FE89CA-F75C-1BCC-E636-C0D12ECD7736}"/>
              </a:ext>
            </a:extLst>
          </p:cNvPr>
          <p:cNvSpPr txBox="1"/>
          <p:nvPr/>
        </p:nvSpPr>
        <p:spPr>
          <a:xfrm>
            <a:off x="29687837" y="27688197"/>
            <a:ext cx="13089600" cy="4185761"/>
          </a:xfrm>
          <a:prstGeom prst="rect">
            <a:avLst/>
          </a:prstGeom>
          <a:noFill/>
        </p:spPr>
        <p:txBody>
          <a:bodyPr wrap="square" rtlCol="0">
            <a:spAutoFit/>
          </a:bodyPr>
          <a:lstStyle/>
          <a:p>
            <a:pPr marL="0" marR="0">
              <a:spcBef>
                <a:spcPts val="0"/>
              </a:spcBef>
              <a:spcAft>
                <a:spcPts val="0"/>
              </a:spcAft>
            </a:pPr>
            <a:endParaRPr lang="en-US" sz="22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1.) Peeling RW, Mabey D, Chen XS, Garcia PJ. Syphilis. Lancet. 2023 Jul22;402(10398):336-346. </a:t>
            </a:r>
            <a:r>
              <a:rPr lang="en-US" sz="220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doi</a:t>
            </a: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10.1016/S0140-6736(22)02348-0. PMID: 37481272.</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2.) Ghanem, K. G., Ram, S., &amp; Rice, P. A. (2020). The modern epidemic of syphilis. New England Journal of Medicine, 382(9), 845-854.</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3.) , E. L., &amp; </a:t>
            </a:r>
            <a:r>
              <a:rPr lang="en-US" sz="220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Lukehart</a:t>
            </a: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S. A. (2011). Syphilis: using modern approaches to understand an old disease. The Journal of clinical investigation, 121(12), 4584-4592.</a:t>
            </a:r>
          </a:p>
          <a:p>
            <a:pPr marL="0" marR="0">
              <a:spcBef>
                <a:spcPts val="0"/>
              </a:spcBef>
              <a:spcAft>
                <a:spcPts val="0"/>
              </a:spcAft>
            </a:pPr>
            <a:r>
              <a:rPr lang="en-US" sz="2200" dirty="0">
                <a:solidFill>
                  <a:srgbClr val="222222"/>
                </a:solidFill>
                <a:latin typeface="Calibri" panose="020F0502020204030204" pitchFamily="34" charset="0"/>
                <a:ea typeface="Calibri" panose="020F0502020204030204" pitchFamily="34" charset="0"/>
                <a:cs typeface="Calibri" panose="020F0502020204030204" pitchFamily="34" charset="0"/>
              </a:rPr>
              <a:t>4.) </a:t>
            </a:r>
            <a:r>
              <a:rPr lang="en-US" sz="2200" b="0" dirty="0">
                <a:solidFill>
                  <a:srgbClr val="222222"/>
                </a:solidFill>
                <a:effectLst/>
                <a:latin typeface="Calibri" panose="020F0502020204030204" pitchFamily="34" charset="0"/>
                <a:cs typeface="Calibri" panose="020F0502020204030204" pitchFamily="34" charset="0"/>
              </a:rPr>
              <a:t>Clement, M. E., Okeke, N. L., &amp; Hicks, C. B. (2014). Treatment of syphilis: a systematic review</a:t>
            </a:r>
            <a:r>
              <a:rPr lang="en-US" sz="2200" dirty="0">
                <a:solidFill>
                  <a:srgbClr val="222222"/>
                </a:solidFill>
                <a:effectLst/>
                <a:latin typeface="Calibri" panose="020F0502020204030204" pitchFamily="34" charset="0"/>
                <a:cs typeface="Calibri" panose="020F0502020204030204" pitchFamily="34" charset="0"/>
              </a:rPr>
              <a:t>. Jama, 312(18), 1905-1917.</a:t>
            </a:r>
          </a:p>
          <a:p>
            <a:pPr marL="0" marR="0">
              <a:spcBef>
                <a:spcPts val="0"/>
              </a:spcBef>
              <a:spcAft>
                <a:spcPts val="0"/>
              </a:spcAft>
            </a:pPr>
            <a:r>
              <a:rPr lang="en-US" sz="2200" dirty="0">
                <a:solidFill>
                  <a:srgbClr val="222222"/>
                </a:solidFill>
                <a:latin typeface="Calibri" panose="020F0502020204030204" pitchFamily="34" charset="0"/>
                <a:ea typeface="Calibri" panose="020F0502020204030204" pitchFamily="34" charset="0"/>
                <a:cs typeface="Calibri" panose="020F0502020204030204" pitchFamily="34" charset="0"/>
              </a:rPr>
              <a:t>6.) </a:t>
            </a:r>
            <a:r>
              <a:rPr lang="en-US" sz="2200" dirty="0">
                <a:solidFill>
                  <a:srgbClr val="232323"/>
                </a:solidFill>
                <a:latin typeface="Calibri" panose="020F0502020204030204" pitchFamily="34" charset="0"/>
                <a:ea typeface="Calibri" panose="020F0502020204030204" pitchFamily="34" charset="0"/>
                <a:cs typeface="Calibri" panose="020F0502020204030204" pitchFamily="34" charset="0"/>
              </a:rPr>
              <a:t>Hicks CB</a:t>
            </a:r>
            <a:r>
              <a:rPr lang="en-US" sz="2200" b="0" dirty="0">
                <a:solidFill>
                  <a:srgbClr val="232323"/>
                </a:solidFill>
                <a:effectLst/>
                <a:latin typeface="Calibri" panose="020F0502020204030204" pitchFamily="34" charset="0"/>
                <a:cs typeface="Calibri" panose="020F0502020204030204" pitchFamily="34" charset="0"/>
              </a:rPr>
              <a:t>. Syphilis: Epidemiology, Pathophysiology, and Clinical Manifestations in Patients Without HIVE. In: UpToDate, </a:t>
            </a:r>
            <a:r>
              <a:rPr lang="en-US" sz="2200" b="0" dirty="0" err="1">
                <a:solidFill>
                  <a:srgbClr val="232323"/>
                </a:solidFill>
                <a:effectLst/>
                <a:latin typeface="Calibri" panose="020F0502020204030204" pitchFamily="34" charset="0"/>
                <a:cs typeface="Calibri" panose="020F0502020204030204" pitchFamily="34" charset="0"/>
              </a:rPr>
              <a:t>Marrazzo</a:t>
            </a:r>
            <a:r>
              <a:rPr lang="en-US" sz="2200" b="0" dirty="0">
                <a:solidFill>
                  <a:srgbClr val="232323"/>
                </a:solidFill>
                <a:effectLst/>
                <a:latin typeface="Calibri" panose="020F0502020204030204" pitchFamily="34" charset="0"/>
                <a:cs typeface="Calibri" panose="020F0502020204030204" pitchFamily="34" charset="0"/>
              </a:rPr>
              <a:t> J (Ed), Wolters Kluwer. (Accessed on March 10, 2024.)</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endParaRPr lang="en-US" sz="2400" dirty="0"/>
          </a:p>
        </p:txBody>
      </p:sp>
      <p:sp>
        <p:nvSpPr>
          <p:cNvPr id="5" name="TextBox 4">
            <a:extLst>
              <a:ext uri="{FF2B5EF4-FFF2-40B4-BE49-F238E27FC236}">
                <a16:creationId xmlns:a16="http://schemas.microsoft.com/office/drawing/2014/main" id="{FBA30B67-A26C-6E6B-CC24-DCD7E53D13B1}"/>
              </a:ext>
            </a:extLst>
          </p:cNvPr>
          <p:cNvSpPr txBox="1"/>
          <p:nvPr/>
        </p:nvSpPr>
        <p:spPr>
          <a:xfrm>
            <a:off x="9637955" y="5120640"/>
            <a:ext cx="24615290" cy="523220"/>
          </a:xfrm>
          <a:prstGeom prst="rect">
            <a:avLst/>
          </a:prstGeom>
          <a:noFill/>
        </p:spPr>
        <p:txBody>
          <a:bodyPr wrap="square" rtlCol="0">
            <a:spAutoFit/>
          </a:bodyPr>
          <a:lstStyle/>
          <a:p>
            <a:r>
              <a:rPr lang="en-US" sz="2800" baseline="30000" dirty="0">
                <a:solidFill>
                  <a:srgbClr val="00245D"/>
                </a:solidFill>
                <a:latin typeface="Arial" panose="020B0604020202020204" pitchFamily="34" charset="0"/>
                <a:cs typeface="Arial" panose="020B0604020202020204" pitchFamily="34" charset="0"/>
              </a:rPr>
              <a:t>1</a:t>
            </a:r>
            <a:r>
              <a:rPr lang="en-US" sz="2800" dirty="0">
                <a:solidFill>
                  <a:srgbClr val="00245D"/>
                </a:solidFill>
                <a:latin typeface="Arial" panose="020B0604020202020204" pitchFamily="34" charset="0"/>
                <a:cs typeface="Arial" panose="020B0604020202020204" pitchFamily="34" charset="0"/>
              </a:rPr>
              <a:t>UC San Diego-San Diego State University: General Preventive Medicine Residency Program, </a:t>
            </a:r>
            <a:r>
              <a:rPr lang="en-US" sz="2800" baseline="30000" dirty="0">
                <a:solidFill>
                  <a:srgbClr val="00245D"/>
                </a:solidFill>
                <a:latin typeface="Arial" panose="020B0604020202020204" pitchFamily="34" charset="0"/>
                <a:cs typeface="Arial" panose="020B0604020202020204" pitchFamily="34" charset="0"/>
              </a:rPr>
              <a:t>2</a:t>
            </a:r>
            <a:r>
              <a:rPr lang="en-US" sz="2800" dirty="0">
                <a:solidFill>
                  <a:srgbClr val="00245D"/>
                </a:solidFill>
                <a:latin typeface="Arial" panose="020B0604020202020204" pitchFamily="34" charset="0"/>
                <a:cs typeface="Arial" panose="020B0604020202020204" pitchFamily="34" charset="0"/>
              </a:rPr>
              <a:t>San Diego Family Care: Department of Clinical Research </a:t>
            </a:r>
          </a:p>
        </p:txBody>
      </p:sp>
      <p:sp>
        <p:nvSpPr>
          <p:cNvPr id="7" name="TextBox 6">
            <a:extLst>
              <a:ext uri="{FF2B5EF4-FFF2-40B4-BE49-F238E27FC236}">
                <a16:creationId xmlns:a16="http://schemas.microsoft.com/office/drawing/2014/main" id="{D6B09BEA-DA88-74CE-F5B9-0B10ED1809BB}"/>
              </a:ext>
            </a:extLst>
          </p:cNvPr>
          <p:cNvSpPr txBox="1"/>
          <p:nvPr/>
        </p:nvSpPr>
        <p:spPr>
          <a:xfrm>
            <a:off x="1463558" y="5236651"/>
            <a:ext cx="6327648" cy="523220"/>
          </a:xfrm>
          <a:prstGeom prst="rect">
            <a:avLst/>
          </a:prstGeom>
          <a:noFill/>
        </p:spPr>
        <p:txBody>
          <a:bodyPr wrap="square" rtlCol="0">
            <a:spAutoFit/>
          </a:bodyPr>
          <a:lstStyle/>
          <a:p>
            <a:r>
              <a:rPr lang="en-US" sz="2800" b="1" dirty="0">
                <a:solidFill>
                  <a:srgbClr val="00245D"/>
                </a:solidFill>
                <a:latin typeface="Arial" panose="020B0604020202020204" pitchFamily="34" charset="0"/>
                <a:cs typeface="Arial" panose="020B0604020202020204" pitchFamily="34" charset="0"/>
              </a:rPr>
              <a:t>Contact: </a:t>
            </a:r>
            <a:r>
              <a:rPr lang="en-US" sz="2800" dirty="0" err="1">
                <a:solidFill>
                  <a:srgbClr val="00245D"/>
                </a:solidFill>
                <a:latin typeface="Arial" panose="020B0604020202020204" pitchFamily="34" charset="0"/>
                <a:cs typeface="Arial" panose="020B0604020202020204" pitchFamily="34" charset="0"/>
              </a:rPr>
              <a:t>ambriggs@health.ucsd.edu</a:t>
            </a:r>
            <a:endParaRPr lang="en-US" sz="2800" dirty="0">
              <a:solidFill>
                <a:srgbClr val="00245D"/>
              </a:solidFill>
              <a:latin typeface="Arial" panose="020B0604020202020204" pitchFamily="34" charset="0"/>
              <a:cs typeface="Arial" panose="020B0604020202020204" pitchFamily="34" charset="0"/>
            </a:endParaRPr>
          </a:p>
        </p:txBody>
      </p:sp>
      <p:sp>
        <p:nvSpPr>
          <p:cNvPr id="8" name="TextBox 1">
            <a:extLst>
              <a:ext uri="{FF2B5EF4-FFF2-40B4-BE49-F238E27FC236}">
                <a16:creationId xmlns:a16="http://schemas.microsoft.com/office/drawing/2014/main" id="{4D9B3E36-59D6-8EFD-C86E-5862F73ABBB1}"/>
              </a:ext>
            </a:extLst>
          </p:cNvPr>
          <p:cNvSpPr txBox="1">
            <a:spLocks noChangeArrowheads="1"/>
          </p:cNvSpPr>
          <p:nvPr/>
        </p:nvSpPr>
        <p:spPr bwMode="auto">
          <a:xfrm>
            <a:off x="786638" y="7555480"/>
            <a:ext cx="13404850" cy="1486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marL="0" indent="0" eaLnBrk="1" hangingPunct="1"/>
            <a:r>
              <a:rPr lang="en-US" sz="3000" b="1" dirty="0">
                <a:latin typeface="Calibri" panose="020F0502020204030204" pitchFamily="34" charset="0"/>
                <a:cs typeface="Calibri" panose="020F0502020204030204" pitchFamily="34" charset="0"/>
              </a:rPr>
              <a:t>Syphilis: Epidemiology </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Syphilis is a sexua</a:t>
            </a:r>
            <a:r>
              <a:rPr lang="en-US" sz="3000" dirty="0">
                <a:latin typeface="Calibri" panose="020F0502020204030204" pitchFamily="34" charset="0"/>
                <a:ea typeface="Calibri" panose="020F0502020204030204" pitchFamily="34" charset="0"/>
                <a:cs typeface="Calibri" panose="020F0502020204030204" pitchFamily="34" charset="0"/>
              </a:rPr>
              <a:t>lly </a:t>
            </a:r>
            <a:r>
              <a:rPr lang="en-US" sz="3000" dirty="0">
                <a:effectLst/>
                <a:latin typeface="Calibri" panose="020F0502020204030204" pitchFamily="34" charset="0"/>
                <a:ea typeface="Calibri" panose="020F0502020204030204" pitchFamily="34" charset="0"/>
                <a:cs typeface="Calibri" panose="020F0502020204030204" pitchFamily="34" charset="0"/>
              </a:rPr>
              <a:t>transmitted disease and is known as ‘The Great Imitator’ </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United States is experiencing a syphilis epidemic</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Between 2020-2021, the CDC reported a 32% increase in the incidence of primary/secondary syphilis </a:t>
            </a: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Syphilis: Natural History &amp; Microbiology</a:t>
            </a:r>
          </a:p>
          <a:p>
            <a:pPr marL="457200"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Syphilis is caused by the spirochetal bacterium </a:t>
            </a:r>
            <a:r>
              <a:rPr lang="en-US" sz="3000" i="1" dirty="0">
                <a:latin typeface="Calibri" panose="020F0502020204030204" pitchFamily="34" charset="0"/>
                <a:ea typeface="Calibri" panose="020F0502020204030204" pitchFamily="34" charset="0"/>
                <a:cs typeface="Calibri" panose="020F0502020204030204" pitchFamily="34" charset="0"/>
              </a:rPr>
              <a:t>Treponema Pallidum </a:t>
            </a:r>
          </a:p>
          <a:p>
            <a:pPr marL="457200"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Stages of Syphilis:</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Primary: 2-6 weeks following infection  </a:t>
            </a:r>
          </a:p>
          <a:p>
            <a:pPr marL="1257300" lvl="2"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Chancre, regional lymphadenopathy </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Secondary: 1-2 months following primary syphilis  </a:t>
            </a:r>
          </a:p>
          <a:p>
            <a:pPr marL="1257300" lvl="2"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Rash, fever, mucosal legions, hepatitis, nephritis</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Tertiary: 1-50 years following infection </a:t>
            </a:r>
          </a:p>
          <a:p>
            <a:pPr marL="1257300" lvl="2"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Neurosyphilis, cardiovascular disease, gummatous disease  </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Latent: Asymptomatic, can occur early or late in disease course</a:t>
            </a: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Syphilis: </a:t>
            </a:r>
            <a:r>
              <a:rPr lang="en-US" sz="3000" b="1" dirty="0" err="1">
                <a:latin typeface="Calibri" panose="020F0502020204030204" pitchFamily="34" charset="0"/>
                <a:ea typeface="Calibri" panose="020F0502020204030204" pitchFamily="34" charset="0"/>
                <a:cs typeface="Calibri" panose="020F0502020204030204" pitchFamily="34" charset="0"/>
              </a:rPr>
              <a:t>Neuroinvasion</a:t>
            </a:r>
            <a:r>
              <a:rPr lang="en-US" sz="3000" b="1" dirty="0">
                <a:latin typeface="Calibri" panose="020F0502020204030204" pitchFamily="34" charset="0"/>
                <a:ea typeface="Calibri" panose="020F0502020204030204" pitchFamily="34" charset="0"/>
                <a:cs typeface="Calibri" panose="020F0502020204030204" pitchFamily="34" charset="0"/>
              </a:rPr>
              <a:t> &amp; Neurosyphilis</a:t>
            </a:r>
          </a:p>
          <a:p>
            <a:pPr marL="457200" indent="-457200" eaLnBrk="1" hangingPunct="1">
              <a:buFont typeface="Arial" panose="020B0604020202020204" pitchFamily="34" charset="0"/>
              <a:buChar char="•"/>
            </a:pPr>
            <a:r>
              <a:rPr lang="en-US" sz="3000" i="1" dirty="0">
                <a:latin typeface="Calibri" panose="020F0502020204030204" pitchFamily="34" charset="0"/>
                <a:ea typeface="Calibri" panose="020F0502020204030204" pitchFamily="34" charset="0"/>
                <a:cs typeface="Calibri" panose="020F0502020204030204" pitchFamily="34" charset="0"/>
              </a:rPr>
              <a:t>T. pallidum </a:t>
            </a:r>
            <a:r>
              <a:rPr lang="en-US" sz="3000" dirty="0">
                <a:latin typeface="Calibri" panose="020F0502020204030204" pitchFamily="34" charset="0"/>
                <a:ea typeface="Calibri" panose="020F0502020204030204" pitchFamily="34" charset="0"/>
                <a:cs typeface="Calibri" panose="020F0502020204030204" pitchFamily="34" charset="0"/>
              </a:rPr>
              <a:t>has a unique affinity for the central nervous system (CNS) </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Treponemal invasion of the CNS through the spinal cord is estimated to occur </a:t>
            </a:r>
            <a:r>
              <a:rPr lang="en-US" sz="3000" dirty="0">
                <a:latin typeface="Calibri" panose="020F0502020204030204" pitchFamily="34" charset="0"/>
                <a:ea typeface="Calibri" panose="020F0502020204030204" pitchFamily="34" charset="0"/>
                <a:cs typeface="Calibri" panose="020F0502020204030204" pitchFamily="34" charset="0"/>
              </a:rPr>
              <a:t>at time of initial infection </a:t>
            </a:r>
            <a:r>
              <a:rPr lang="en-US" sz="3000" dirty="0">
                <a:effectLst/>
                <a:latin typeface="Calibri" panose="020F0502020204030204" pitchFamily="34" charset="0"/>
                <a:ea typeface="Calibri" panose="020F0502020204030204" pitchFamily="34" charset="0"/>
                <a:cs typeface="Calibri" panose="020F0502020204030204" pitchFamily="34" charset="0"/>
              </a:rPr>
              <a:t>in approximately 25-60% cases </a:t>
            </a:r>
          </a:p>
          <a:p>
            <a:pPr marL="457200"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If allowed to persist in the CNS, </a:t>
            </a:r>
            <a:r>
              <a:rPr lang="en-US" sz="3000" i="1" dirty="0">
                <a:latin typeface="Calibri" panose="020F0502020204030204" pitchFamily="34" charset="0"/>
                <a:ea typeface="Calibri" panose="020F0502020204030204" pitchFamily="34" charset="0"/>
                <a:cs typeface="Calibri" panose="020F0502020204030204" pitchFamily="34" charset="0"/>
              </a:rPr>
              <a:t>T. pallidum </a:t>
            </a:r>
            <a:r>
              <a:rPr lang="en-US" sz="3000" dirty="0">
                <a:latin typeface="Calibri" panose="020F0502020204030204" pitchFamily="34" charset="0"/>
                <a:ea typeface="Calibri" panose="020F0502020204030204" pitchFamily="34" charset="0"/>
                <a:cs typeface="Calibri" panose="020F0502020204030204" pitchFamily="34" charset="0"/>
              </a:rPr>
              <a:t>will cause neurosyphilis </a:t>
            </a:r>
          </a:p>
          <a:p>
            <a:pPr marL="857250" lvl="1"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General Neurosyphilis</a:t>
            </a:r>
            <a:r>
              <a:rPr lang="en-US" sz="3000" dirty="0">
                <a:latin typeface="Calibri" panose="020F0502020204030204" pitchFamily="34" charset="0"/>
                <a:ea typeface="Calibri" panose="020F0502020204030204" pitchFamily="34" charset="0"/>
                <a:cs typeface="Calibri" panose="020F0502020204030204" pitchFamily="34" charset="0"/>
              </a:rPr>
              <a:t>: Dementia, paralysis, stroke-like symptoms</a:t>
            </a:r>
          </a:p>
          <a:p>
            <a:pPr marL="857250" lvl="1"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Otic Syphilis: Sensorineural hearing loss (SNHL) </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Optic Syphilis: Blindness and vision impairment </a:t>
            </a:r>
            <a:endParaRPr lang="en-US" sz="3000" dirty="0">
              <a:effectLst/>
              <a:latin typeface="Calibri" panose="020F0502020204030204" pitchFamily="34" charset="0"/>
              <a:ea typeface="Calibri" panose="020F0502020204030204" pitchFamily="34" charset="0"/>
              <a:cs typeface="Calibri" panose="020F0502020204030204" pitchFamily="34" charset="0"/>
            </a:endParaRP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Problem Statement: </a:t>
            </a:r>
            <a:r>
              <a:rPr lang="en-US" sz="3000" i="1" dirty="0">
                <a:latin typeface="Calibri" panose="020F0502020204030204" pitchFamily="34" charset="0"/>
                <a:ea typeface="Calibri" panose="020F0502020204030204" pitchFamily="34" charset="0"/>
                <a:cs typeface="Calibri" panose="020F0502020204030204" pitchFamily="34" charset="0"/>
              </a:rPr>
              <a:t>T. pallidum </a:t>
            </a:r>
            <a:r>
              <a:rPr lang="en-US" sz="3000" dirty="0">
                <a:latin typeface="Calibri" panose="020F0502020204030204" pitchFamily="34" charset="0"/>
                <a:ea typeface="Calibri" panose="020F0502020204030204" pitchFamily="34" charset="0"/>
                <a:cs typeface="Calibri" panose="020F0502020204030204" pitchFamily="34" charset="0"/>
              </a:rPr>
              <a:t>invades the human CNS upon initial infection in a non-insignificant proportion of cases, but current CDC/WHO standard of care is sufficient only for clearance of the peripheral blood and not the CNS. </a:t>
            </a: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Hypothesis: </a:t>
            </a:r>
            <a:r>
              <a:rPr lang="en-US" sz="3000" i="1" dirty="0">
                <a:latin typeface="Calibri" panose="020F0502020204030204" pitchFamily="34" charset="0"/>
                <a:ea typeface="Calibri" panose="020F0502020204030204" pitchFamily="34" charset="0"/>
                <a:cs typeface="Calibri" panose="020F0502020204030204" pitchFamily="34" charset="0"/>
              </a:rPr>
              <a:t>Patients with history of syphilis infection will have higher rates of neurologic morbidity associated with neurosyphilis. </a:t>
            </a:r>
          </a:p>
        </p:txBody>
      </p:sp>
      <p:graphicFrame>
        <p:nvGraphicFramePr>
          <p:cNvPr id="9" name="Chart 8">
            <a:extLst>
              <a:ext uri="{FF2B5EF4-FFF2-40B4-BE49-F238E27FC236}">
                <a16:creationId xmlns:a16="http://schemas.microsoft.com/office/drawing/2014/main" id="{84B6024E-2633-195A-3D10-05B17399FFC5}"/>
              </a:ext>
            </a:extLst>
          </p:cNvPr>
          <p:cNvGraphicFramePr>
            <a:graphicFrameLocks/>
          </p:cNvGraphicFramePr>
          <p:nvPr>
            <p:extLst>
              <p:ext uri="{D42A27DB-BD31-4B8C-83A1-F6EECF244321}">
                <p14:modId xmlns:p14="http://schemas.microsoft.com/office/powerpoint/2010/main" val="1898622526"/>
              </p:ext>
            </p:extLst>
          </p:nvPr>
        </p:nvGraphicFramePr>
        <p:xfrm>
          <a:off x="15700146" y="12507539"/>
          <a:ext cx="11592180" cy="632910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id="{4B38586D-4CF6-735C-21E3-B8555C9DD519}"/>
              </a:ext>
            </a:extLst>
          </p:cNvPr>
          <p:cNvGraphicFramePr>
            <a:graphicFrameLocks/>
          </p:cNvGraphicFramePr>
          <p:nvPr>
            <p:extLst>
              <p:ext uri="{D42A27DB-BD31-4B8C-83A1-F6EECF244321}">
                <p14:modId xmlns:p14="http://schemas.microsoft.com/office/powerpoint/2010/main" val="2108734335"/>
              </p:ext>
            </p:extLst>
          </p:nvPr>
        </p:nvGraphicFramePr>
        <p:xfrm>
          <a:off x="16333144" y="18918024"/>
          <a:ext cx="10984383" cy="617311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Object 19">
            <a:extLst>
              <a:ext uri="{FF2B5EF4-FFF2-40B4-BE49-F238E27FC236}">
                <a16:creationId xmlns:a16="http://schemas.microsoft.com/office/drawing/2014/main" id="{66AC2BDF-13F7-5CBF-2753-FE7C2879B89D}"/>
              </a:ext>
            </a:extLst>
          </p:cNvPr>
          <p:cNvGraphicFramePr>
            <a:graphicFrameLocks noChangeAspect="1"/>
          </p:cNvGraphicFramePr>
          <p:nvPr>
            <p:extLst>
              <p:ext uri="{D42A27DB-BD31-4B8C-83A1-F6EECF244321}">
                <p14:modId xmlns:p14="http://schemas.microsoft.com/office/powerpoint/2010/main" val="3415500733"/>
              </p:ext>
            </p:extLst>
          </p:nvPr>
        </p:nvGraphicFramePr>
        <p:xfrm>
          <a:off x="14631274" y="7523765"/>
          <a:ext cx="11957338" cy="4128129"/>
        </p:xfrm>
        <a:graphic>
          <a:graphicData uri="http://schemas.openxmlformats.org/presentationml/2006/ole">
            <mc:AlternateContent xmlns:mc="http://schemas.openxmlformats.org/markup-compatibility/2006">
              <mc:Choice xmlns:v="urn:schemas-microsoft-com:vml" Requires="v">
                <p:oleObj name="Worksheet" r:id="rId7" imgW="6400800" imgH="2209900" progId="Excel.Sheet.12">
                  <p:embed/>
                </p:oleObj>
              </mc:Choice>
              <mc:Fallback>
                <p:oleObj name="Worksheet" r:id="rId7" imgW="6400800" imgH="2209900" progId="Excel.Sheet.12">
                  <p:embed/>
                  <p:pic>
                    <p:nvPicPr>
                      <p:cNvPr id="0" name=""/>
                      <p:cNvPicPr/>
                      <p:nvPr/>
                    </p:nvPicPr>
                    <p:blipFill>
                      <a:blip r:embed="rId8"/>
                      <a:stretch>
                        <a:fillRect/>
                      </a:stretch>
                    </p:blipFill>
                    <p:spPr>
                      <a:xfrm>
                        <a:off x="14631274" y="7523765"/>
                        <a:ext cx="11957338" cy="4128129"/>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D89BF50E-B111-1053-6037-C5A70500CD54}"/>
              </a:ext>
            </a:extLst>
          </p:cNvPr>
          <p:cNvGraphicFramePr>
            <a:graphicFrameLocks noChangeAspect="1"/>
          </p:cNvGraphicFramePr>
          <p:nvPr>
            <p:extLst>
              <p:ext uri="{D42A27DB-BD31-4B8C-83A1-F6EECF244321}">
                <p14:modId xmlns:p14="http://schemas.microsoft.com/office/powerpoint/2010/main" val="1576617085"/>
              </p:ext>
            </p:extLst>
          </p:nvPr>
        </p:nvGraphicFramePr>
        <p:xfrm>
          <a:off x="14631274" y="25667582"/>
          <a:ext cx="14447659" cy="5714626"/>
        </p:xfrm>
        <a:graphic>
          <a:graphicData uri="http://schemas.openxmlformats.org/presentationml/2006/ole">
            <mc:AlternateContent xmlns:mc="http://schemas.openxmlformats.org/markup-compatibility/2006">
              <mc:Choice xmlns:v="urn:schemas-microsoft-com:vml" Requires="v">
                <p:oleObj name="Worksheet" r:id="rId9" imgW="8115451" imgH="3210025" progId="Excel.Sheet.12">
                  <p:embed/>
                </p:oleObj>
              </mc:Choice>
              <mc:Fallback>
                <p:oleObj name="Worksheet" r:id="rId9" imgW="8115451" imgH="3210025" progId="Excel.Sheet.12">
                  <p:embed/>
                  <p:pic>
                    <p:nvPicPr>
                      <p:cNvPr id="0" name=""/>
                      <p:cNvPicPr/>
                      <p:nvPr/>
                    </p:nvPicPr>
                    <p:blipFill>
                      <a:blip r:embed="rId10"/>
                      <a:stretch>
                        <a:fillRect/>
                      </a:stretch>
                    </p:blipFill>
                    <p:spPr>
                      <a:xfrm>
                        <a:off x="14631274" y="25667582"/>
                        <a:ext cx="14447659" cy="5714626"/>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84250" rtl="0" eaLnBrk="1" fontAlgn="base" latinLnBrk="0" hangingPunct="1">
          <a:lnSpc>
            <a:spcPct val="100000"/>
          </a:lnSpc>
          <a:spcBef>
            <a:spcPct val="0"/>
          </a:spcBef>
          <a:spcAft>
            <a:spcPct val="0"/>
          </a:spcAft>
          <a:buClrTx/>
          <a:buSzTx/>
          <a:buFontTx/>
          <a:buNone/>
          <a:tabLst/>
          <a:defRPr kumimoji="0" lang="en-US" sz="2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84250" rtl="0" eaLnBrk="1" fontAlgn="base" latinLnBrk="0" hangingPunct="1">
          <a:lnSpc>
            <a:spcPct val="100000"/>
          </a:lnSpc>
          <a:spcBef>
            <a:spcPct val="0"/>
          </a:spcBef>
          <a:spcAft>
            <a:spcPct val="0"/>
          </a:spcAft>
          <a:buClrTx/>
          <a:buSzTx/>
          <a:buFontTx/>
          <a:buNone/>
          <a:tabLst/>
          <a:defRPr kumimoji="0" lang="en-US" sz="2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8264D96BA00546955888598F034B0F" ma:contentTypeVersion="8" ma:contentTypeDescription="Create a new document." ma:contentTypeScope="" ma:versionID="aa91e1858c91ff554425e3eb5b0de029">
  <xsd:schema xmlns:xsd="http://www.w3.org/2001/XMLSchema" xmlns:xs="http://www.w3.org/2001/XMLSchema" xmlns:p="http://schemas.microsoft.com/office/2006/metadata/properties" xmlns:ns3="d659d092-cf03-4bad-bf77-cf6b46db1293" xmlns:ns4="03345bfc-8a91-4159-8a9c-e76e401c96a6" targetNamespace="http://schemas.microsoft.com/office/2006/metadata/properties" ma:root="true" ma:fieldsID="baf75cac3d53f8b0f1282b17a42d3706" ns3:_="" ns4:_="">
    <xsd:import namespace="d659d092-cf03-4bad-bf77-cf6b46db1293"/>
    <xsd:import namespace="03345bfc-8a91-4159-8a9c-e76e401c96a6"/>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59d092-cf03-4bad-bf77-cf6b46db12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345bfc-8a91-4159-8a9c-e76e401c96a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_activity xmlns="d659d092-cf03-4bad-bf77-cf6b46db129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9A2717-A3C8-4C54-84B6-2CC3A8F2E5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59d092-cf03-4bad-bf77-cf6b46db1293"/>
    <ds:schemaRef ds:uri="03345bfc-8a91-4159-8a9c-e76e401c96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DF1D12-07A1-419E-900F-A59C941E256C}">
  <ds:schemaRef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d659d092-cf03-4bad-bf77-cf6b46db1293"/>
    <ds:schemaRef ds:uri="http://purl.org/dc/dcmitype/"/>
    <ds:schemaRef ds:uri="http://schemas.microsoft.com/office/2006/metadata/properties"/>
    <ds:schemaRef ds:uri="03345bfc-8a91-4159-8a9c-e76e401c96a6"/>
    <ds:schemaRef ds:uri="http://www.w3.org/XML/1998/namespace"/>
    <ds:schemaRef ds:uri="http://purl.org/dc/elements/1.1/"/>
  </ds:schemaRefs>
</ds:datastoreItem>
</file>

<file path=customXml/itemProps3.xml><?xml version="1.0" encoding="utf-8"?>
<ds:datastoreItem xmlns:ds="http://schemas.openxmlformats.org/officeDocument/2006/customXml" ds:itemID="{BED2C419-439F-4954-88AA-DC9FE5FBD5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11771</TotalTime>
  <Words>881</Words>
  <Application>Microsoft Macintosh PowerPoint</Application>
  <PresentationFormat>Custom</PresentationFormat>
  <Paragraphs>79</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新細明體</vt:lpstr>
      <vt:lpstr>Arial</vt:lpstr>
      <vt:lpstr>Calibri</vt:lpstr>
      <vt:lpstr>Times</vt:lpstr>
      <vt:lpstr>Times New Roman</vt:lpstr>
      <vt:lpstr>Default Design</vt:lpstr>
      <vt:lpstr>Worksheet</vt:lpstr>
      <vt:lpstr>PowerPoint Presentation</vt:lpstr>
    </vt:vector>
  </TitlesOfParts>
  <Company>UCSD Bioengineering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Iman Famili</dc:creator>
  <cp:lastModifiedBy>Aaron M. Briggs</cp:lastModifiedBy>
  <cp:revision>390</cp:revision>
  <dcterms:created xsi:type="dcterms:W3CDTF">2011-11-26T06:44:52Z</dcterms:created>
  <dcterms:modified xsi:type="dcterms:W3CDTF">2025-04-14T02:19:34Z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0x010100228264D96BA00546955888598F034B0F</vt:lpwstr>
  </property>
</Properties>
</file>