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gif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3.jpg" ContentType="image/jpeg"/>
  <Override PartName="/ppt/media/image5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95" r:id="rId1"/>
  </p:sldMasterIdLst>
  <p:notesMasterIdLst>
    <p:notesMasterId r:id="rId3"/>
  </p:notesMasterIdLst>
  <p:sldIdLst>
    <p:sldId id="256" r:id="rId2"/>
  </p:sldIdLst>
  <p:sldSz cx="43891200" cy="32918400"/>
  <p:notesSz cx="6858000" cy="9144000"/>
  <p:defaultTextStyle>
    <a:defPPr>
      <a:defRPr lang="en-US"/>
    </a:defPPr>
    <a:lvl1pPr marL="0" algn="l" defTabSz="2193859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1pPr>
    <a:lvl2pPr marL="2193859" algn="l" defTabSz="2193859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2pPr>
    <a:lvl3pPr marL="4387718" algn="l" defTabSz="2193859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3pPr>
    <a:lvl4pPr marL="6581578" algn="l" defTabSz="2193859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4pPr>
    <a:lvl5pPr marL="8775432" algn="l" defTabSz="2193859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5pPr>
    <a:lvl6pPr marL="10969286" algn="l" defTabSz="2193859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6pPr>
    <a:lvl7pPr marL="13163146" algn="l" defTabSz="2193859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7pPr>
    <a:lvl8pPr marL="15357005" algn="l" defTabSz="2193859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8pPr>
    <a:lvl9pPr marL="17550864" algn="l" defTabSz="2193859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3"/>
    <a:srgbClr val="FFFFE3"/>
    <a:srgbClr val="FFFFE4"/>
    <a:srgbClr val="FFF3EC"/>
    <a:srgbClr val="FFCC99"/>
    <a:srgbClr val="FFFFCC"/>
    <a:srgbClr val="F8E0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9593" autoAdjust="0"/>
  </p:normalViewPr>
  <p:slideViewPr>
    <p:cSldViewPr snapToGrid="0" snapToObjects="1">
      <p:cViewPr>
        <p:scale>
          <a:sx n="45" d="100"/>
          <a:sy n="45" d="100"/>
        </p:scale>
        <p:origin x="2504" y="4512"/>
      </p:cViewPr>
      <p:guideLst>
        <p:guide orient="horz" pos="10368"/>
        <p:guide pos="138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1993DB-1BD3-5546-95ED-4AEAD068B5B7}" type="datetimeFigureOut">
              <a:rPr lang="en-US" smtClean="0"/>
              <a:t>5/4/17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8B8862-9AA5-2443-A61B-905918DCD6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916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9385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1pPr>
    <a:lvl2pPr marL="2193859" algn="l" defTabSz="219385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2pPr>
    <a:lvl3pPr marL="4387718" algn="l" defTabSz="219385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3pPr>
    <a:lvl4pPr marL="6581578" algn="l" defTabSz="219385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4pPr>
    <a:lvl5pPr marL="8775432" algn="l" defTabSz="219385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5pPr>
    <a:lvl6pPr marL="10969286" algn="l" defTabSz="219385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6pPr>
    <a:lvl7pPr marL="13163146" algn="l" defTabSz="219385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7pPr>
    <a:lvl8pPr marL="15357005" algn="l" defTabSz="219385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8pPr>
    <a:lvl9pPr marL="17550864" algn="l" defTabSz="219385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B8862-9AA5-2443-A61B-905918DCD64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440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10226042"/>
            <a:ext cx="37307520" cy="7056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18653760"/>
            <a:ext cx="3072384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93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77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815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75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69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63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570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508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4ED48-D9BF-1F44-8A35-19C63E14E8F8}" type="datetimeFigureOut">
              <a:rPr lang="en-US" smtClean="0"/>
              <a:t>5/4/17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337D2-3DF4-4C4F-A083-C111A2E0A4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110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4ED48-D9BF-1F44-8A35-19C63E14E8F8}" type="datetimeFigureOut">
              <a:rPr lang="en-US" smtClean="0"/>
              <a:t>5/4/17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AAD99-47ED-9547-8453-26C2A1BFAC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626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120" y="1318274"/>
            <a:ext cx="9875520" cy="2808732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4560" y="1318274"/>
            <a:ext cx="28895040" cy="280873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4ED48-D9BF-1F44-8A35-19C63E14E8F8}" type="datetimeFigureOut">
              <a:rPr lang="en-US" smtClean="0"/>
              <a:t>5/4/17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AAD99-47ED-9547-8453-26C2A1BFAC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547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4ED48-D9BF-1F44-8A35-19C63E14E8F8}" type="datetimeFigureOut">
              <a:rPr lang="en-US" smtClean="0"/>
              <a:t>5/4/17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AAD99-47ED-9547-8453-26C2A1BFAC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969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2" y="21153122"/>
            <a:ext cx="37307520" cy="6537960"/>
          </a:xfrm>
        </p:spPr>
        <p:txBody>
          <a:bodyPr anchor="t"/>
          <a:lstStyle>
            <a:lvl1pPr algn="l">
              <a:defRPr sz="19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2" y="13952229"/>
            <a:ext cx="37307520" cy="7200898"/>
          </a:xfrm>
        </p:spPr>
        <p:txBody>
          <a:bodyPr anchor="b"/>
          <a:lstStyle>
            <a:lvl1pPr marL="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1pPr>
            <a:lvl2pPr marL="2193859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2pPr>
            <a:lvl3pPr marL="4387718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3pPr>
            <a:lvl4pPr marL="6581578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4pPr>
            <a:lvl5pPr marL="8775432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5pPr>
            <a:lvl6pPr marL="10969286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6pPr>
            <a:lvl7pPr marL="13163146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7pPr>
            <a:lvl8pPr marL="15357005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8pPr>
            <a:lvl9pPr marL="17550864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4ED48-D9BF-1F44-8A35-19C63E14E8F8}" type="datetimeFigureOut">
              <a:rPr lang="en-US" smtClean="0"/>
              <a:t>5/4/17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AAD99-47ED-9547-8453-26C2A1BFAC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870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4560" y="7680967"/>
            <a:ext cx="19385280" cy="21724622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1360" y="7680967"/>
            <a:ext cx="19385280" cy="21724622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4ED48-D9BF-1F44-8A35-19C63E14E8F8}" type="datetimeFigureOut">
              <a:rPr lang="en-US" smtClean="0"/>
              <a:t>5/4/17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AAD99-47ED-9547-8453-26C2A1BFAC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596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368542"/>
            <a:ext cx="19392902" cy="3070858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3859" indent="0">
              <a:buNone/>
              <a:defRPr sz="9600" b="1"/>
            </a:lvl2pPr>
            <a:lvl3pPr marL="4387718" indent="0">
              <a:buNone/>
              <a:defRPr sz="8600" b="1"/>
            </a:lvl3pPr>
            <a:lvl4pPr marL="6581578" indent="0">
              <a:buNone/>
              <a:defRPr sz="7700" b="1"/>
            </a:lvl4pPr>
            <a:lvl5pPr marL="8775432" indent="0">
              <a:buNone/>
              <a:defRPr sz="7700" b="1"/>
            </a:lvl5pPr>
            <a:lvl6pPr marL="10969286" indent="0">
              <a:buNone/>
              <a:defRPr sz="7700" b="1"/>
            </a:lvl6pPr>
            <a:lvl7pPr marL="13163146" indent="0">
              <a:buNone/>
              <a:defRPr sz="7700" b="1"/>
            </a:lvl7pPr>
            <a:lvl8pPr marL="15357005" indent="0">
              <a:buNone/>
              <a:defRPr sz="7700" b="1"/>
            </a:lvl8pPr>
            <a:lvl9pPr marL="17550864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0" y="10439400"/>
            <a:ext cx="19392902" cy="18966182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2" y="7368542"/>
            <a:ext cx="19400520" cy="3070858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3859" indent="0">
              <a:buNone/>
              <a:defRPr sz="9600" b="1"/>
            </a:lvl2pPr>
            <a:lvl3pPr marL="4387718" indent="0">
              <a:buNone/>
              <a:defRPr sz="8600" b="1"/>
            </a:lvl3pPr>
            <a:lvl4pPr marL="6581578" indent="0">
              <a:buNone/>
              <a:defRPr sz="7700" b="1"/>
            </a:lvl4pPr>
            <a:lvl5pPr marL="8775432" indent="0">
              <a:buNone/>
              <a:defRPr sz="7700" b="1"/>
            </a:lvl5pPr>
            <a:lvl6pPr marL="10969286" indent="0">
              <a:buNone/>
              <a:defRPr sz="7700" b="1"/>
            </a:lvl6pPr>
            <a:lvl7pPr marL="13163146" indent="0">
              <a:buNone/>
              <a:defRPr sz="7700" b="1"/>
            </a:lvl7pPr>
            <a:lvl8pPr marL="15357005" indent="0">
              <a:buNone/>
              <a:defRPr sz="7700" b="1"/>
            </a:lvl8pPr>
            <a:lvl9pPr marL="17550864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2" y="10439400"/>
            <a:ext cx="19400520" cy="18966182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4ED48-D9BF-1F44-8A35-19C63E14E8F8}" type="datetimeFigureOut">
              <a:rPr lang="en-US" smtClean="0"/>
              <a:t>5/4/17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AAD99-47ED-9547-8453-26C2A1BFAC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67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4ED48-D9BF-1F44-8A35-19C63E14E8F8}" type="datetimeFigureOut">
              <a:rPr lang="en-US" smtClean="0"/>
              <a:t>5/4/17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AAD99-47ED-9547-8453-26C2A1BFAC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630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4ED48-D9BF-1F44-8A35-19C63E14E8F8}" type="datetimeFigureOut">
              <a:rPr lang="en-US" smtClean="0"/>
              <a:t>5/4/17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AAD99-47ED-9547-8453-26C2A1BFAC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58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7" y="1310640"/>
            <a:ext cx="14439902" cy="5577840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0" y="1310647"/>
            <a:ext cx="24536400" cy="28094942"/>
          </a:xfrm>
        </p:spPr>
        <p:txBody>
          <a:bodyPr/>
          <a:lstStyle>
            <a:lvl1pPr>
              <a:defRPr sz="15400"/>
            </a:lvl1pPr>
            <a:lvl2pPr>
              <a:defRPr sz="13400"/>
            </a:lvl2pPr>
            <a:lvl3pPr>
              <a:defRPr sz="1150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7" y="6888487"/>
            <a:ext cx="14439902" cy="22517102"/>
          </a:xfrm>
        </p:spPr>
        <p:txBody>
          <a:bodyPr/>
          <a:lstStyle>
            <a:lvl1pPr marL="0" indent="0">
              <a:buNone/>
              <a:defRPr sz="6700"/>
            </a:lvl1pPr>
            <a:lvl2pPr marL="2193859" indent="0">
              <a:buNone/>
              <a:defRPr sz="5800"/>
            </a:lvl2pPr>
            <a:lvl3pPr marL="4387718" indent="0">
              <a:buNone/>
              <a:defRPr sz="4800"/>
            </a:lvl3pPr>
            <a:lvl4pPr marL="6581578" indent="0">
              <a:buNone/>
              <a:defRPr sz="4300"/>
            </a:lvl4pPr>
            <a:lvl5pPr marL="8775432" indent="0">
              <a:buNone/>
              <a:defRPr sz="4300"/>
            </a:lvl5pPr>
            <a:lvl6pPr marL="10969286" indent="0">
              <a:buNone/>
              <a:defRPr sz="4300"/>
            </a:lvl6pPr>
            <a:lvl7pPr marL="13163146" indent="0">
              <a:buNone/>
              <a:defRPr sz="4300"/>
            </a:lvl7pPr>
            <a:lvl8pPr marL="15357005" indent="0">
              <a:buNone/>
              <a:defRPr sz="4300"/>
            </a:lvl8pPr>
            <a:lvl9pPr marL="17550864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4ED48-D9BF-1F44-8A35-19C63E14E8F8}" type="datetimeFigureOut">
              <a:rPr lang="en-US" smtClean="0"/>
              <a:t>5/4/17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337D2-3DF4-4C4F-A083-C111A2E0A4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543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2" y="23042880"/>
            <a:ext cx="26334720" cy="2720342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2" y="2941320"/>
            <a:ext cx="26334720" cy="19751040"/>
          </a:xfrm>
        </p:spPr>
        <p:txBody>
          <a:bodyPr/>
          <a:lstStyle>
            <a:lvl1pPr marL="0" indent="0">
              <a:buNone/>
              <a:defRPr sz="15400"/>
            </a:lvl1pPr>
            <a:lvl2pPr marL="2193859" indent="0">
              <a:buNone/>
              <a:defRPr sz="13400"/>
            </a:lvl2pPr>
            <a:lvl3pPr marL="4387718" indent="0">
              <a:buNone/>
              <a:defRPr sz="11500"/>
            </a:lvl3pPr>
            <a:lvl4pPr marL="6581578" indent="0">
              <a:buNone/>
              <a:defRPr sz="9600"/>
            </a:lvl4pPr>
            <a:lvl5pPr marL="8775432" indent="0">
              <a:buNone/>
              <a:defRPr sz="9600"/>
            </a:lvl5pPr>
            <a:lvl6pPr marL="10969286" indent="0">
              <a:buNone/>
              <a:defRPr sz="9600"/>
            </a:lvl6pPr>
            <a:lvl7pPr marL="13163146" indent="0">
              <a:buNone/>
              <a:defRPr sz="9600"/>
            </a:lvl7pPr>
            <a:lvl8pPr marL="15357005" indent="0">
              <a:buNone/>
              <a:defRPr sz="9600"/>
            </a:lvl8pPr>
            <a:lvl9pPr marL="17550864" indent="0">
              <a:buNone/>
              <a:defRPr sz="9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2" y="25763222"/>
            <a:ext cx="26334720" cy="3863338"/>
          </a:xfrm>
        </p:spPr>
        <p:txBody>
          <a:bodyPr/>
          <a:lstStyle>
            <a:lvl1pPr marL="0" indent="0">
              <a:buNone/>
              <a:defRPr sz="6700"/>
            </a:lvl1pPr>
            <a:lvl2pPr marL="2193859" indent="0">
              <a:buNone/>
              <a:defRPr sz="5800"/>
            </a:lvl2pPr>
            <a:lvl3pPr marL="4387718" indent="0">
              <a:buNone/>
              <a:defRPr sz="4800"/>
            </a:lvl3pPr>
            <a:lvl4pPr marL="6581578" indent="0">
              <a:buNone/>
              <a:defRPr sz="4300"/>
            </a:lvl4pPr>
            <a:lvl5pPr marL="8775432" indent="0">
              <a:buNone/>
              <a:defRPr sz="4300"/>
            </a:lvl5pPr>
            <a:lvl6pPr marL="10969286" indent="0">
              <a:buNone/>
              <a:defRPr sz="4300"/>
            </a:lvl6pPr>
            <a:lvl7pPr marL="13163146" indent="0">
              <a:buNone/>
              <a:defRPr sz="4300"/>
            </a:lvl7pPr>
            <a:lvl8pPr marL="15357005" indent="0">
              <a:buNone/>
              <a:defRPr sz="4300"/>
            </a:lvl8pPr>
            <a:lvl9pPr marL="17550864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4ED48-D9BF-1F44-8A35-19C63E14E8F8}" type="datetimeFigureOut">
              <a:rPr lang="en-US" smtClean="0"/>
              <a:t>5/4/17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AAD99-47ED-9547-8453-26C2A1BFAC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069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  <a:prstGeom prst="rect">
            <a:avLst/>
          </a:prstGeom>
        </p:spPr>
        <p:txBody>
          <a:bodyPr vert="horz" lIns="438768" tIns="219389" rIns="438768" bIns="21938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680967"/>
            <a:ext cx="39502080" cy="21724622"/>
          </a:xfrm>
          <a:prstGeom prst="rect">
            <a:avLst/>
          </a:prstGeom>
        </p:spPr>
        <p:txBody>
          <a:bodyPr vert="horz" lIns="438768" tIns="219389" rIns="438768" bIns="2193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 vert="horz" lIns="438768" tIns="219389" rIns="438768" bIns="219389" rtlCol="0" anchor="ctr"/>
          <a:lstStyle>
            <a:lvl1pPr algn="l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94ED48-D9BF-1F44-8A35-19C63E14E8F8}" type="datetimeFigureOut">
              <a:rPr lang="en-US" smtClean="0"/>
              <a:t>5/4/17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 vert="horz" lIns="438768" tIns="219389" rIns="438768" bIns="219389" rtlCol="0" anchor="ctr"/>
          <a:lstStyle>
            <a:lvl1pPr algn="ct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 vert="horz" lIns="438768" tIns="219389" rIns="438768" bIns="219389" rtlCol="0" anchor="ctr"/>
          <a:lstStyle>
            <a:lvl1pPr algn="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1AAD99-47ED-9547-8453-26C2A1BFAC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883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97" r:id="rId2"/>
    <p:sldLayoutId id="2147483998" r:id="rId3"/>
    <p:sldLayoutId id="2147483999" r:id="rId4"/>
    <p:sldLayoutId id="2147484000" r:id="rId5"/>
    <p:sldLayoutId id="2147484001" r:id="rId6"/>
    <p:sldLayoutId id="2147484002" r:id="rId7"/>
    <p:sldLayoutId id="2147484003" r:id="rId8"/>
    <p:sldLayoutId id="2147484004" r:id="rId9"/>
    <p:sldLayoutId id="2147484005" r:id="rId10"/>
    <p:sldLayoutId id="2147484006" r:id="rId11"/>
  </p:sldLayoutIdLst>
  <p:txStyles>
    <p:titleStyle>
      <a:lvl1pPr algn="ctr" defTabSz="2193859" rtl="0" eaLnBrk="1" latinLnBrk="0" hangingPunct="1">
        <a:spcBef>
          <a:spcPct val="0"/>
        </a:spcBef>
        <a:buNone/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5392" indent="-1645392" algn="l" defTabSz="2193859" rtl="0" eaLnBrk="1" latinLnBrk="0" hangingPunct="1">
        <a:spcBef>
          <a:spcPct val="20000"/>
        </a:spcBef>
        <a:buFont typeface="Arial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5018" indent="-1371158" algn="l" defTabSz="2193859" rtl="0" eaLnBrk="1" latinLnBrk="0" hangingPunct="1">
        <a:spcBef>
          <a:spcPct val="20000"/>
        </a:spcBef>
        <a:buFont typeface="Arial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4643" indent="-1096925" algn="l" defTabSz="2193859" rtl="0" eaLnBrk="1" latinLnBrk="0" hangingPunct="1">
        <a:spcBef>
          <a:spcPct val="20000"/>
        </a:spcBef>
        <a:buFont typeface="Arial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78502" indent="-1096925" algn="l" defTabSz="2193859" rtl="0" eaLnBrk="1" latinLnBrk="0" hangingPunct="1">
        <a:spcBef>
          <a:spcPct val="20000"/>
        </a:spcBef>
        <a:buFont typeface="Arial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2362" indent="-1096925" algn="l" defTabSz="2193859" rtl="0" eaLnBrk="1" latinLnBrk="0" hangingPunct="1">
        <a:spcBef>
          <a:spcPct val="20000"/>
        </a:spcBef>
        <a:buFont typeface="Arial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66221" indent="-1096925" algn="l" defTabSz="2193859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0080" indent="-1096925" algn="l" defTabSz="2193859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3930" indent="-1096925" algn="l" defTabSz="2193859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47789" indent="-1096925" algn="l" defTabSz="2193859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3859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3859" algn="l" defTabSz="2193859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7718" algn="l" defTabSz="2193859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1578" algn="l" defTabSz="2193859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5432" algn="l" defTabSz="2193859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69286" algn="l" defTabSz="2193859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3146" algn="l" defTabSz="2193859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57005" algn="l" defTabSz="2193859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0864" algn="l" defTabSz="2193859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.emf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gif"/><Relationship Id="rId4" Type="http://schemas.openxmlformats.org/officeDocument/2006/relationships/image" Target="../media/image2.jpg"/><Relationship Id="rId5" Type="http://schemas.openxmlformats.org/officeDocument/2006/relationships/image" Target="../media/image3.jpg"/><Relationship Id="rId6" Type="http://schemas.openxmlformats.org/officeDocument/2006/relationships/image" Target="../media/image4.png"/><Relationship Id="rId7" Type="http://schemas.openxmlformats.org/officeDocument/2006/relationships/image" Target="../media/image5.jp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">
              <a:schemeClr val="bg1"/>
            </a:gs>
            <a:gs pos="88000">
              <a:srgbClr val="FFFFCC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4413197" y="8936825"/>
            <a:ext cx="3841351" cy="3208717"/>
          </a:xfrm>
          <a:prstGeom prst="ellipse">
            <a:avLst/>
          </a:prstGeom>
          <a:gradFill flip="none" rotWithShape="1">
            <a:gsLst>
              <a:gs pos="93000">
                <a:srgbClr val="FFFFE3">
                  <a:alpha val="81000"/>
                </a:srgbClr>
              </a:gs>
              <a:gs pos="18000">
                <a:schemeClr val="bg1"/>
              </a:gs>
              <a:gs pos="77000">
                <a:srgbClr val="FFFFF3">
                  <a:alpha val="81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14197592" y="6221673"/>
            <a:ext cx="15240865" cy="9110187"/>
          </a:xfrm>
          <a:prstGeom prst="rect">
            <a:avLst/>
          </a:prstGeom>
          <a:noFill/>
          <a:ln w="38100" cmpd="sng">
            <a:solidFill>
              <a:schemeClr val="accent3">
                <a:lumMod val="60000"/>
                <a:lumOff val="4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342900"/>
            <a:endParaRPr lang="en-US" sz="1400" dirty="0" smtClean="0">
              <a:latin typeface="Imprint MT Shadow"/>
              <a:cs typeface="Imprint MT Shadow"/>
            </a:endParaRPr>
          </a:p>
          <a:p>
            <a:pPr marL="914400" indent="-571500">
              <a:buFont typeface="Wingdings" charset="2"/>
              <a:buChar char="²"/>
            </a:pPr>
            <a:r>
              <a:rPr lang="en-US" sz="3600" dirty="0" smtClean="0">
                <a:latin typeface="Imprint MT Shadow"/>
                <a:cs typeface="Imprint MT Shadow"/>
              </a:rPr>
              <a:t>Field Work</a:t>
            </a:r>
          </a:p>
          <a:p>
            <a:pPr marL="342900"/>
            <a:r>
              <a:rPr lang="en-US" sz="3600" dirty="0" smtClean="0">
                <a:latin typeface="Imprint MT Shadow"/>
                <a:cs typeface="Imprint MT Shadow"/>
              </a:rPr>
              <a:t>       - Installed Blue Orchard Bees </a:t>
            </a:r>
            <a:r>
              <a:rPr lang="en-US" sz="3600" dirty="0">
                <a:latin typeface="Imprint MT Shadow"/>
                <a:cs typeface="Imprint MT Shadow"/>
              </a:rPr>
              <a:t>(</a:t>
            </a:r>
            <a:r>
              <a:rPr lang="en-US" sz="3600" i="1" dirty="0" smtClean="0">
                <a:latin typeface="Imprint MT Shadow"/>
                <a:cs typeface="Imprint MT Shadow"/>
              </a:rPr>
              <a:t>Osmia lignaria</a:t>
            </a:r>
            <a:r>
              <a:rPr lang="en-US" sz="3600" dirty="0" smtClean="0">
                <a:latin typeface="Imprint MT Shadow"/>
                <a:cs typeface="Imprint MT Shadow"/>
              </a:rPr>
              <a:t>) at each site</a:t>
            </a:r>
          </a:p>
          <a:p>
            <a:pPr marL="342900"/>
            <a:r>
              <a:rPr lang="en-US" sz="3600" dirty="0" smtClean="0">
                <a:latin typeface="Imprint MT Shadow"/>
                <a:cs typeface="Imprint MT Shadow"/>
              </a:rPr>
              <a:t>       - Control treatment with no environmental exposure</a:t>
            </a:r>
          </a:p>
          <a:p>
            <a:pPr marL="342900"/>
            <a:r>
              <a:rPr lang="en-US" sz="3600" dirty="0" smtClean="0">
                <a:latin typeface="Imprint MT Shadow"/>
                <a:cs typeface="Imprint MT Shadow"/>
              </a:rPr>
              <a:t>       - Bee diversity survey: visual, aerial netting, pan traps</a:t>
            </a:r>
          </a:p>
          <a:p>
            <a:pPr marL="342900"/>
            <a:r>
              <a:rPr lang="en-US" sz="3600" dirty="0" smtClean="0">
                <a:latin typeface="Imprint MT Shadow"/>
                <a:cs typeface="Imprint MT Shadow"/>
              </a:rPr>
              <a:t>       - Vegetative surveys: 1x1m random quadrants and 20x20m plot</a:t>
            </a:r>
          </a:p>
          <a:p>
            <a:pPr marL="342900"/>
            <a:endParaRPr lang="en-US" sz="3600" dirty="0" smtClean="0">
              <a:latin typeface="Imprint MT Shadow"/>
              <a:cs typeface="Imprint MT Shadow"/>
            </a:endParaRPr>
          </a:p>
          <a:p>
            <a:pPr marL="342900"/>
            <a:endParaRPr lang="en-US" sz="3600" dirty="0">
              <a:latin typeface="Imprint MT Shadow"/>
              <a:cs typeface="Imprint MT Shadow"/>
            </a:endParaRPr>
          </a:p>
          <a:p>
            <a:pPr marL="342900"/>
            <a:endParaRPr lang="en-US" sz="3600" dirty="0" smtClean="0">
              <a:latin typeface="Imprint MT Shadow"/>
              <a:cs typeface="Imprint MT Shadow"/>
            </a:endParaRPr>
          </a:p>
          <a:p>
            <a:pPr marL="342900"/>
            <a:endParaRPr lang="en-US" sz="3600" dirty="0">
              <a:latin typeface="Imprint MT Shadow"/>
              <a:cs typeface="Imprint MT Shadow"/>
            </a:endParaRPr>
          </a:p>
          <a:p>
            <a:pPr marL="342900"/>
            <a:endParaRPr lang="en-US" sz="3600" dirty="0" smtClean="0">
              <a:latin typeface="Imprint MT Shadow"/>
              <a:cs typeface="Imprint MT Shadow"/>
            </a:endParaRPr>
          </a:p>
          <a:p>
            <a:pPr marL="342900"/>
            <a:endParaRPr lang="en-US" sz="1200" dirty="0" smtClean="0">
              <a:latin typeface="Imprint MT Shadow"/>
              <a:cs typeface="Imprint MT Shadow"/>
            </a:endParaRPr>
          </a:p>
          <a:p>
            <a:pPr marL="342900"/>
            <a:endParaRPr lang="en-US" sz="1200" dirty="0" smtClean="0">
              <a:latin typeface="Imprint MT Shadow"/>
              <a:cs typeface="Imprint MT Shadow"/>
            </a:endParaRPr>
          </a:p>
          <a:p>
            <a:pPr marL="914400" indent="-571500">
              <a:buFont typeface="Wingdings" charset="2"/>
              <a:buChar char="²"/>
            </a:pPr>
            <a:r>
              <a:rPr lang="en-US" sz="3600" dirty="0" smtClean="0">
                <a:latin typeface="Imprint MT Shadow"/>
                <a:cs typeface="Imprint MT Shadow"/>
              </a:rPr>
              <a:t>Lab Work</a:t>
            </a:r>
            <a:endParaRPr lang="en-US" sz="3600" dirty="0">
              <a:latin typeface="Imprint MT Shadow"/>
              <a:cs typeface="Imprint MT Shadow"/>
            </a:endParaRPr>
          </a:p>
          <a:p>
            <a:pPr marL="342900"/>
            <a:r>
              <a:rPr lang="en-US" sz="3600" dirty="0" smtClean="0">
                <a:latin typeface="Imprint MT Shadow"/>
                <a:cs typeface="Imprint MT Shadow"/>
              </a:rPr>
              <a:t>      -  ArcGIS to measure landscape features</a:t>
            </a:r>
          </a:p>
          <a:p>
            <a:pPr marL="342900"/>
            <a:r>
              <a:rPr lang="en-US" sz="3600" dirty="0">
                <a:latin typeface="Imprint MT Shadow"/>
                <a:cs typeface="Imprint MT Shadow"/>
              </a:rPr>
              <a:t> </a:t>
            </a:r>
            <a:r>
              <a:rPr lang="en-US" sz="3600" dirty="0" smtClean="0">
                <a:latin typeface="Imprint MT Shadow"/>
                <a:cs typeface="Imprint MT Shadow"/>
              </a:rPr>
              <a:t>     -  Next Generation Sequencing: 16s Illumina</a:t>
            </a:r>
            <a:r>
              <a:rPr lang="en-US" sz="3600" baseline="30000" dirty="0" smtClean="0">
                <a:latin typeface="Imprint MT Shadow"/>
                <a:cs typeface="Imprint MT Shadow"/>
              </a:rPr>
              <a:t>4</a:t>
            </a:r>
            <a:r>
              <a:rPr lang="en-US" sz="3600" dirty="0" smtClean="0">
                <a:latin typeface="Imprint MT Shadow"/>
                <a:cs typeface="Imprint MT Shadow"/>
              </a:rPr>
              <a:t> </a:t>
            </a:r>
          </a:p>
          <a:p>
            <a:pPr marL="342900"/>
            <a:r>
              <a:rPr lang="en-US" sz="3600" dirty="0" smtClean="0">
                <a:latin typeface="Imprint MT Shadow"/>
                <a:cs typeface="Imprint MT Shadow"/>
              </a:rPr>
              <a:t>      -  PCR test for prevalence of fungal parasites: </a:t>
            </a:r>
          </a:p>
          <a:p>
            <a:pPr marL="342900"/>
            <a:r>
              <a:rPr lang="en-US" sz="3600" i="1" dirty="0">
                <a:latin typeface="Imprint MT Shadow"/>
                <a:cs typeface="Imprint MT Shadow"/>
              </a:rPr>
              <a:t> </a:t>
            </a:r>
            <a:r>
              <a:rPr lang="en-US" sz="3600" i="1" dirty="0" smtClean="0">
                <a:latin typeface="Imprint MT Shadow"/>
                <a:cs typeface="Imprint MT Shadow"/>
              </a:rPr>
              <a:t>        Ascosphaera</a:t>
            </a:r>
            <a:r>
              <a:rPr lang="en-US" sz="3600" dirty="0" smtClean="0">
                <a:latin typeface="Imprint MT Shadow"/>
                <a:cs typeface="Imprint MT Shadow"/>
              </a:rPr>
              <a:t> (Chalkbrood), </a:t>
            </a:r>
            <a:r>
              <a:rPr lang="en-US" sz="3600" i="1" dirty="0" smtClean="0">
                <a:latin typeface="Imprint MT Shadow"/>
                <a:cs typeface="Imprint MT Shadow"/>
              </a:rPr>
              <a:t>Aspergillus</a:t>
            </a:r>
            <a:r>
              <a:rPr lang="en-US" sz="3600" dirty="0" smtClean="0">
                <a:latin typeface="Imprint MT Shadow"/>
                <a:cs typeface="Imprint MT Shadow"/>
              </a:rPr>
              <a:t> (Stonebrood), </a:t>
            </a:r>
            <a:r>
              <a:rPr lang="en-US" sz="3600" i="1" dirty="0" smtClean="0">
                <a:latin typeface="Imprint MT Shadow"/>
                <a:cs typeface="Imprint MT Shadow"/>
              </a:rPr>
              <a:t>Nosema</a:t>
            </a:r>
            <a:endParaRPr lang="en-US" sz="2200" i="1" dirty="0">
              <a:latin typeface="Imprint MT Shadow"/>
              <a:cs typeface="Imprint MT Shadow"/>
            </a:endParaRPr>
          </a:p>
          <a:p>
            <a:pPr marL="342900"/>
            <a:endParaRPr lang="en-US" sz="800" i="1" dirty="0" smtClean="0">
              <a:latin typeface="Imprint MT Shadow"/>
              <a:cs typeface="Imprint MT Shadow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30235402" y="26092999"/>
            <a:ext cx="12896260" cy="87712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 cmpd="sng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Imprint MT Shadow"/>
                <a:cs typeface="Imprint MT Shadow"/>
              </a:rPr>
              <a:t>Literature Cited</a:t>
            </a:r>
            <a:endParaRPr lang="en-US" sz="4800" dirty="0">
              <a:solidFill>
                <a:schemeClr val="tx1"/>
              </a:solidFill>
              <a:latin typeface="Imprint MT Shadow"/>
              <a:cs typeface="Imprint MT Shadow"/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30209577" y="29596766"/>
            <a:ext cx="12951133" cy="95644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 cmpd="sng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000000"/>
                </a:solidFill>
                <a:latin typeface="Imprint MT Shadow"/>
                <a:cs typeface="Imprint MT Shadow"/>
              </a:rPr>
              <a:t>Acknowledgements</a:t>
            </a:r>
            <a:endParaRPr lang="en-US" sz="4800" dirty="0">
              <a:solidFill>
                <a:srgbClr val="000000"/>
              </a:solidFill>
              <a:latin typeface="Imprint MT Shadow"/>
              <a:cs typeface="Imprint MT Shadow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30209577" y="30860692"/>
            <a:ext cx="12951133" cy="1815882"/>
          </a:xfrm>
          <a:prstGeom prst="rect">
            <a:avLst/>
          </a:prstGeom>
          <a:noFill/>
          <a:ln w="38100" cmpd="sng">
            <a:solidFill>
              <a:schemeClr val="accent3">
                <a:lumMod val="60000"/>
                <a:lumOff val="4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endParaRPr lang="en-US" sz="800" i="1" dirty="0" smtClean="0">
              <a:latin typeface="Imprint MT Shadow"/>
              <a:cs typeface="Imprint MT Shadow"/>
            </a:endParaRPr>
          </a:p>
          <a:p>
            <a:r>
              <a:rPr lang="en-US" sz="2400" i="1" dirty="0" smtClean="0">
                <a:latin typeface="Imprint MT Shadow"/>
                <a:cs typeface="Imprint MT Shadow"/>
              </a:rPr>
              <a:t>Kaleigh Russell, Dr. Peter Graystock, Peter Bichier, Center for Agroecology &amp; Sustainable Food Systems, and the gardens in this study: Forge, Berryessa, Prusch, Coyote Creek, La Colina, Laguna Seca, Mearth, MIIS, Seaside, Chinatown, Salinas, Mesa Verde, Aptos, The Grange, Beach Flats, Homeless Garden Project, CASFS Farm, Chadwick Garden</a:t>
            </a:r>
          </a:p>
          <a:p>
            <a:endParaRPr lang="en-US" sz="800" i="1" dirty="0" smtClean="0">
              <a:latin typeface="Imprint MT Shadow"/>
              <a:cs typeface="Imprint MT Shadow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0209577" y="6348760"/>
            <a:ext cx="12951133" cy="11603176"/>
          </a:xfrm>
          <a:prstGeom prst="rect">
            <a:avLst/>
          </a:prstGeom>
          <a:noFill/>
          <a:ln w="38100" cmpd="sng">
            <a:solidFill>
              <a:schemeClr val="accent3">
                <a:lumMod val="60000"/>
                <a:lumOff val="4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endParaRPr lang="en-US" sz="1200" dirty="0" smtClean="0">
              <a:latin typeface="Imprint MT Shadow"/>
              <a:cs typeface="Imprint MT Shadow"/>
            </a:endParaRPr>
          </a:p>
          <a:p>
            <a:pPr marL="571500" indent="-571500">
              <a:buFont typeface="Wingdings" charset="2"/>
              <a:buChar char="²"/>
            </a:pPr>
            <a:r>
              <a:rPr lang="en-US" sz="3600" dirty="0" smtClean="0">
                <a:latin typeface="Imprint MT Shadow"/>
                <a:cs typeface="Imprint MT Shadow"/>
              </a:rPr>
              <a:t>Urbanization drives variation in bee richness (p=0.051) &amp;</a:t>
            </a:r>
          </a:p>
          <a:p>
            <a:r>
              <a:rPr lang="en-US" sz="3600" dirty="0">
                <a:latin typeface="Imprint MT Shadow"/>
                <a:cs typeface="Imprint MT Shadow"/>
              </a:rPr>
              <a:t> </a:t>
            </a:r>
            <a:r>
              <a:rPr lang="en-US" sz="3600" dirty="0" smtClean="0">
                <a:latin typeface="Imprint MT Shadow"/>
                <a:cs typeface="Imprint MT Shadow"/>
              </a:rPr>
              <a:t>    bee richness influences microbial richness (p&lt;0.01)</a:t>
            </a:r>
          </a:p>
          <a:p>
            <a:endParaRPr lang="en-US" sz="4000" dirty="0" smtClean="0">
              <a:latin typeface="Imprint MT Shadow"/>
              <a:cs typeface="Imprint MT Shadow"/>
            </a:endParaRPr>
          </a:p>
          <a:p>
            <a:endParaRPr lang="en-US" sz="4000" dirty="0">
              <a:latin typeface="Imprint MT Shadow"/>
              <a:cs typeface="Imprint MT Shadow"/>
            </a:endParaRPr>
          </a:p>
          <a:p>
            <a:endParaRPr lang="en-US" sz="4000" dirty="0" smtClean="0">
              <a:latin typeface="Imprint MT Shadow"/>
              <a:cs typeface="Imprint MT Shadow"/>
            </a:endParaRPr>
          </a:p>
          <a:p>
            <a:pPr marL="571500" indent="-571500">
              <a:buFont typeface="Wingdings" charset="2"/>
              <a:buChar char="²"/>
            </a:pPr>
            <a:endParaRPr lang="en-US" sz="4000" dirty="0">
              <a:latin typeface="Imprint MT Shadow"/>
              <a:cs typeface="Imprint MT Shadow"/>
            </a:endParaRPr>
          </a:p>
          <a:p>
            <a:endParaRPr lang="en-US" sz="4000" dirty="0" smtClean="0">
              <a:latin typeface="Imprint MT Shadow"/>
              <a:cs typeface="Imprint MT Shadow"/>
            </a:endParaRPr>
          </a:p>
          <a:p>
            <a:endParaRPr lang="en-US" sz="4000" dirty="0">
              <a:latin typeface="Imprint MT Shadow"/>
              <a:cs typeface="Imprint MT Shadow"/>
            </a:endParaRPr>
          </a:p>
          <a:p>
            <a:pPr marL="571500" indent="-571500">
              <a:buFont typeface="Wingdings" charset="2"/>
              <a:buChar char="²"/>
            </a:pPr>
            <a:r>
              <a:rPr lang="en-US" sz="3600" dirty="0" smtClean="0">
                <a:latin typeface="Imprint MT Shadow"/>
                <a:cs typeface="Imprint MT Shadow"/>
              </a:rPr>
              <a:t>36 OTUs are differentially abundant between bees from natural landscapes and bees from urban landscapes (p&lt;0.05)</a:t>
            </a:r>
            <a:endParaRPr lang="en-US" sz="3600" dirty="0">
              <a:latin typeface="Imprint MT Shadow"/>
              <a:cs typeface="Imprint MT Shadow"/>
            </a:endParaRPr>
          </a:p>
          <a:p>
            <a:endParaRPr lang="en-US" sz="4000" dirty="0" smtClean="0">
              <a:latin typeface="Imprint MT Shadow"/>
              <a:cs typeface="Imprint MT Shadow"/>
            </a:endParaRPr>
          </a:p>
          <a:p>
            <a:endParaRPr lang="en-US" sz="4000" dirty="0">
              <a:latin typeface="Imprint MT Shadow"/>
              <a:cs typeface="Imprint MT Shadow"/>
            </a:endParaRPr>
          </a:p>
          <a:p>
            <a:endParaRPr lang="en-US" sz="3200" dirty="0" smtClean="0">
              <a:latin typeface="Imprint MT Shadow"/>
              <a:cs typeface="Imprint MT Shadow"/>
            </a:endParaRPr>
          </a:p>
          <a:p>
            <a:endParaRPr lang="en-US" sz="4000" dirty="0">
              <a:latin typeface="Imprint MT Shadow"/>
              <a:cs typeface="Imprint MT Shadow"/>
            </a:endParaRPr>
          </a:p>
          <a:p>
            <a:endParaRPr lang="en-US" sz="4000" dirty="0" smtClean="0">
              <a:latin typeface="Imprint MT Shadow"/>
              <a:cs typeface="Imprint MT Shadow"/>
            </a:endParaRPr>
          </a:p>
          <a:p>
            <a:pPr marL="571500" indent="-571500">
              <a:buFont typeface="Wingdings" charset="2"/>
              <a:buChar char="²"/>
            </a:pPr>
            <a:endParaRPr lang="en-US" sz="4000" dirty="0" smtClean="0">
              <a:latin typeface="Imprint MT Shadow"/>
              <a:cs typeface="Imprint MT Shadow"/>
            </a:endParaRPr>
          </a:p>
          <a:p>
            <a:pPr marL="571500" indent="-571500">
              <a:buFont typeface="Wingdings" charset="2"/>
              <a:buChar char="²"/>
            </a:pPr>
            <a:endParaRPr lang="en-US" sz="4000" dirty="0">
              <a:latin typeface="Imprint MT Shadow"/>
              <a:cs typeface="Imprint MT Shadow"/>
            </a:endParaRPr>
          </a:p>
          <a:p>
            <a:endParaRPr lang="en-US" sz="4000" dirty="0">
              <a:latin typeface="Imprint MT Shadow"/>
              <a:cs typeface="Imprint MT Shadow"/>
            </a:endParaRPr>
          </a:p>
          <a:p>
            <a:pPr marL="571500" indent="-571500">
              <a:buFont typeface="Wingdings" charset="2"/>
              <a:buChar char="²"/>
            </a:pPr>
            <a:endParaRPr lang="en-US" sz="4000" dirty="0">
              <a:latin typeface="Imprint MT Shadow"/>
              <a:cs typeface="Imprint MT Shadow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4197593" y="4890629"/>
            <a:ext cx="15240865" cy="90614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 cmpd="sng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000000"/>
                </a:solidFill>
                <a:latin typeface="Imprint MT Shadow"/>
                <a:cs typeface="Imprint MT Shadow"/>
              </a:rPr>
              <a:t>Methods</a:t>
            </a:r>
            <a:endParaRPr lang="en-US" sz="5400" dirty="0">
              <a:solidFill>
                <a:srgbClr val="000000"/>
              </a:solidFill>
              <a:latin typeface="Imprint MT Shadow"/>
              <a:cs typeface="Imprint MT Shadow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-1"/>
            <a:ext cx="43891200" cy="429795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 cmpd="sng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330303"/>
            <a:ext cx="43891199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Imprint MT Shadow"/>
                <a:cs typeface="Imprint MT Shadow"/>
              </a:rPr>
              <a:t>Urban landscapes impact the microbiome of the bee, </a:t>
            </a:r>
            <a:r>
              <a:rPr lang="en-US" i="1" dirty="0" smtClean="0">
                <a:latin typeface="Imprint MT Shadow"/>
                <a:cs typeface="Imprint MT Shadow"/>
              </a:rPr>
              <a:t>Osmia lignaria</a:t>
            </a:r>
            <a:endParaRPr lang="en-US" i="1" dirty="0">
              <a:latin typeface="Imprint MT Shadow"/>
              <a:cs typeface="Imprint MT Shadow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312439" y="1748602"/>
            <a:ext cx="20231135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smtClean="0">
                <a:latin typeface="Imprint MT Shadow"/>
                <a:cs typeface="Imprint MT Shadow"/>
              </a:rPr>
              <a:t>Hamutahl Cohen. Environmental Studies, UC Santa Cruz</a:t>
            </a:r>
          </a:p>
          <a:p>
            <a:pPr algn="ctr"/>
            <a:r>
              <a:rPr lang="en-US" sz="4500" dirty="0" smtClean="0">
                <a:latin typeface="Imprint MT Shadow"/>
                <a:cs typeface="Imprint MT Shadow"/>
              </a:rPr>
              <a:t>Quinn McFrederick. Entomology. UC Riverside</a:t>
            </a:r>
          </a:p>
          <a:p>
            <a:pPr algn="ctr"/>
            <a:r>
              <a:rPr lang="en-US" sz="4500" dirty="0" smtClean="0">
                <a:latin typeface="Imprint MT Shadow"/>
                <a:cs typeface="Imprint MT Shadow"/>
              </a:rPr>
              <a:t>Stacy Philpott. Environmental Studies, UC Santa Cruz</a:t>
            </a:r>
            <a:endParaRPr lang="en-US" sz="4500" dirty="0">
              <a:latin typeface="Imprint MT Shadow"/>
              <a:cs typeface="Imprint MT Shadow"/>
            </a:endParaRPr>
          </a:p>
        </p:txBody>
      </p:sp>
      <p:pic>
        <p:nvPicPr>
          <p:cNvPr id="18" name="Picture 17" descr="UC LOGO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71" y="669925"/>
            <a:ext cx="2923709" cy="2907466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842791" y="4809679"/>
            <a:ext cx="12365410" cy="10381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 cmpd="sng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000000"/>
                </a:solidFill>
                <a:latin typeface="Imprint MT Shadow"/>
                <a:cs typeface="Imprint MT Shadow"/>
              </a:rPr>
              <a:t>Introduction</a:t>
            </a:r>
            <a:endParaRPr lang="en-US" sz="5400" dirty="0">
              <a:solidFill>
                <a:srgbClr val="000000"/>
              </a:solidFill>
              <a:latin typeface="Imprint MT Shadow"/>
              <a:cs typeface="Imprint MT Shadow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05057" y="19903192"/>
            <a:ext cx="12365410" cy="10381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 cmpd="sng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000000"/>
                </a:solidFill>
                <a:latin typeface="Imprint MT Shadow"/>
                <a:cs typeface="Imprint MT Shadow"/>
              </a:rPr>
              <a:t>Study Site: Urban Gardens</a:t>
            </a:r>
            <a:endParaRPr lang="en-US" sz="5400" dirty="0">
              <a:solidFill>
                <a:srgbClr val="000000"/>
              </a:solidFill>
              <a:latin typeface="Imprint MT Shadow"/>
              <a:cs typeface="Imprint MT Shadow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4197592" y="15628098"/>
            <a:ext cx="15240865" cy="94060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 cmpd="sng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000000"/>
                </a:solidFill>
                <a:latin typeface="Imprint MT Shadow"/>
                <a:cs typeface="Imprint MT Shadow"/>
              </a:rPr>
              <a:t>Results</a:t>
            </a:r>
            <a:endParaRPr lang="en-US" sz="5400" dirty="0">
              <a:solidFill>
                <a:srgbClr val="000000"/>
              </a:solidFill>
              <a:latin typeface="Imprint MT Shadow"/>
              <a:cs typeface="Imprint MT Shadow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0209577" y="4905827"/>
            <a:ext cx="12896261" cy="8909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 cmpd="sng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tx1"/>
                </a:solidFill>
                <a:latin typeface="Imprint MT Shadow"/>
                <a:cs typeface="Imprint MT Shadow"/>
              </a:rPr>
              <a:t>Results, cont’d</a:t>
            </a:r>
            <a:endParaRPr lang="en-US" sz="5400" dirty="0">
              <a:solidFill>
                <a:schemeClr val="tx1"/>
              </a:solidFill>
              <a:latin typeface="Imprint MT Shadow"/>
              <a:cs typeface="Imprint MT Shadow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0209577" y="18273775"/>
            <a:ext cx="12896261" cy="81788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 cmpd="sng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000000"/>
                </a:solidFill>
                <a:latin typeface="Imprint MT Shadow"/>
                <a:cs typeface="Imprint MT Shadow"/>
              </a:rPr>
              <a:t>Conclusions</a:t>
            </a:r>
            <a:endParaRPr lang="en-US" sz="5400" dirty="0">
              <a:solidFill>
                <a:srgbClr val="000000"/>
              </a:solidFill>
              <a:latin typeface="Imprint MT Shadow"/>
              <a:cs typeface="Imprint MT Shadow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42791" y="6221673"/>
            <a:ext cx="12365410" cy="5724644"/>
          </a:xfrm>
          <a:prstGeom prst="rect">
            <a:avLst/>
          </a:prstGeom>
          <a:noFill/>
          <a:ln w="38100" cmpd="sng">
            <a:solidFill>
              <a:schemeClr val="accent3">
                <a:lumMod val="60000"/>
                <a:lumOff val="4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endParaRPr lang="en-US" sz="200" dirty="0">
              <a:latin typeface="Imprint MT Shadow"/>
              <a:cs typeface="Imprint MT Shadow"/>
            </a:endParaRPr>
          </a:p>
          <a:p>
            <a:pPr marL="571500" indent="-571500">
              <a:buFont typeface="Wingdings" charset="2"/>
              <a:buChar char="²"/>
            </a:pPr>
            <a:r>
              <a:rPr lang="en-US" sz="3800" dirty="0" smtClean="0">
                <a:latin typeface="Imprint MT Shadow"/>
                <a:cs typeface="Imprint MT Shadow"/>
              </a:rPr>
              <a:t>Resource provisioning at multiple scales impacts bee abundance, richness and evenness</a:t>
            </a:r>
            <a:r>
              <a:rPr lang="en-US" sz="3800" baseline="30000" dirty="0" smtClean="0">
                <a:latin typeface="Imprint MT Shadow"/>
                <a:cs typeface="Imprint MT Shadow"/>
              </a:rPr>
              <a:t>1</a:t>
            </a:r>
            <a:r>
              <a:rPr lang="en-US" sz="3800" dirty="0" smtClean="0">
                <a:latin typeface="Imprint MT Shadow"/>
                <a:cs typeface="Imprint MT Shadow"/>
              </a:rPr>
              <a:t>, but little is known about impacts to bee health</a:t>
            </a:r>
          </a:p>
          <a:p>
            <a:endParaRPr lang="en-US" sz="3000" dirty="0" smtClean="0">
              <a:latin typeface="Imprint MT Shadow"/>
              <a:cs typeface="Imprint MT Shadow"/>
            </a:endParaRPr>
          </a:p>
          <a:p>
            <a:pPr marL="571500" indent="-571500">
              <a:buFont typeface="Wingdings" charset="2"/>
              <a:buChar char="²"/>
            </a:pPr>
            <a:r>
              <a:rPr lang="en-US" sz="3800" dirty="0" smtClean="0">
                <a:latin typeface="Imprint MT Shadow"/>
                <a:cs typeface="Imprint MT Shadow"/>
              </a:rPr>
              <a:t>Bees putatively acquire microorganisms</a:t>
            </a:r>
            <a:r>
              <a:rPr lang="en-US" sz="3800" baseline="30000" dirty="0" smtClean="0">
                <a:latin typeface="Imprint MT Shadow"/>
                <a:cs typeface="Imprint MT Shadow"/>
              </a:rPr>
              <a:t>2</a:t>
            </a:r>
            <a:r>
              <a:rPr lang="en-US" sz="3800" dirty="0" smtClean="0">
                <a:latin typeface="Imprint MT Shadow"/>
                <a:cs typeface="Imprint MT Shadow"/>
              </a:rPr>
              <a:t>, both beneficial and pathogenic</a:t>
            </a:r>
            <a:r>
              <a:rPr lang="en-US" sz="3800" baseline="30000" dirty="0" smtClean="0">
                <a:latin typeface="Imprint MT Shadow"/>
                <a:cs typeface="Imprint MT Shadow"/>
              </a:rPr>
              <a:t>3</a:t>
            </a:r>
            <a:r>
              <a:rPr lang="en-US" sz="3800" dirty="0" smtClean="0">
                <a:latin typeface="Imprint MT Shadow"/>
                <a:cs typeface="Imprint MT Shadow"/>
              </a:rPr>
              <a:t>, from pollen and nectar resources</a:t>
            </a:r>
          </a:p>
          <a:p>
            <a:pPr marL="571500" indent="-571500">
              <a:buFont typeface="Wingdings" charset="2"/>
              <a:buChar char="²"/>
            </a:pPr>
            <a:endParaRPr lang="en-US" sz="3000" dirty="0">
              <a:latin typeface="Imprint MT Shadow"/>
              <a:cs typeface="Imprint MT Shadow"/>
            </a:endParaRPr>
          </a:p>
          <a:p>
            <a:pPr marL="571500" indent="-571500">
              <a:buFont typeface="Wingdings" charset="2"/>
              <a:buChar char="²"/>
            </a:pPr>
            <a:r>
              <a:rPr lang="en-US" sz="3800" dirty="0" smtClean="0">
                <a:latin typeface="Imprint MT Shadow"/>
                <a:cs typeface="Imprint MT Shadow"/>
              </a:rPr>
              <a:t>Floral resource availability &amp; changes in land-use may therefore influence the composition of the bee microbiome &amp; disease acquisition </a:t>
            </a:r>
            <a:endParaRPr lang="en-US" sz="3800" baseline="30000" dirty="0">
              <a:latin typeface="Imprint MT Shadow"/>
              <a:cs typeface="Imprint MT Shadow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67067" y="21294727"/>
            <a:ext cx="12387884" cy="10802959"/>
          </a:xfrm>
          <a:prstGeom prst="rect">
            <a:avLst/>
          </a:prstGeom>
          <a:noFill/>
          <a:ln w="38100" cmpd="sng">
            <a:solidFill>
              <a:schemeClr val="accent3">
                <a:lumMod val="60000"/>
                <a:lumOff val="4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endParaRPr lang="en-US" sz="1200" dirty="0" smtClean="0">
              <a:latin typeface="Imprint MT Shadow"/>
              <a:cs typeface="Imprint MT Shadow"/>
            </a:endParaRPr>
          </a:p>
          <a:p>
            <a:pPr marL="571500" indent="-571500">
              <a:buFont typeface="Wingdings" charset="2"/>
              <a:buChar char="²"/>
            </a:pPr>
            <a:r>
              <a:rPr lang="en-US" sz="3600" dirty="0" smtClean="0">
                <a:latin typeface="Imprint MT Shadow"/>
                <a:cs typeface="Imprint MT Shadow"/>
              </a:rPr>
              <a:t>Model system to understand how local and landscape-level features determine bee health</a:t>
            </a:r>
          </a:p>
          <a:p>
            <a:endParaRPr lang="en-US" sz="3600" dirty="0" smtClean="0">
              <a:latin typeface="Imprint MT Shadow"/>
              <a:cs typeface="Imprint MT Shadow"/>
            </a:endParaRPr>
          </a:p>
          <a:p>
            <a:pPr marL="571500" indent="-571500">
              <a:buFont typeface="Wingdings" charset="2"/>
              <a:buChar char="²"/>
            </a:pPr>
            <a:r>
              <a:rPr lang="en-US" sz="3600" dirty="0" smtClean="0">
                <a:latin typeface="Imprint MT Shadow"/>
                <a:cs typeface="Imprint MT Shadow"/>
              </a:rPr>
              <a:t>Research conducted in 18 </a:t>
            </a:r>
            <a:r>
              <a:rPr lang="en-US" sz="3600" dirty="0">
                <a:latin typeface="Imprint MT Shadow"/>
                <a:cs typeface="Imprint MT Shadow"/>
              </a:rPr>
              <a:t>urban </a:t>
            </a:r>
            <a:r>
              <a:rPr lang="en-US" sz="3600" dirty="0" smtClean="0">
                <a:latin typeface="Imprint MT Shadow"/>
                <a:cs typeface="Imprint MT Shadow"/>
              </a:rPr>
              <a:t>gardens characterized </a:t>
            </a:r>
            <a:r>
              <a:rPr lang="en-US" sz="3600" dirty="0">
                <a:latin typeface="Imprint MT Shadow"/>
                <a:cs typeface="Imprint MT Shadow"/>
              </a:rPr>
              <a:t>by 3 distinct surroundings: forest, agriculture, </a:t>
            </a:r>
            <a:r>
              <a:rPr lang="en-US" sz="3600" dirty="0" smtClean="0">
                <a:latin typeface="Imprint MT Shadow"/>
                <a:cs typeface="Imprint MT Shadow"/>
              </a:rPr>
              <a:t>impervious urban land cover</a:t>
            </a:r>
          </a:p>
          <a:p>
            <a:endParaRPr lang="en-US" sz="3600" dirty="0" smtClean="0">
              <a:latin typeface="Imprint MT Shadow"/>
              <a:cs typeface="Imprint MT Shadow"/>
            </a:endParaRPr>
          </a:p>
          <a:p>
            <a:pPr marL="571500" indent="-571500">
              <a:buFont typeface="Wingdings" charset="2"/>
              <a:buChar char="²"/>
            </a:pPr>
            <a:endParaRPr lang="en-US" sz="3600" dirty="0">
              <a:latin typeface="Imprint MT Shadow"/>
              <a:cs typeface="Imprint MT Shadow"/>
            </a:endParaRPr>
          </a:p>
          <a:p>
            <a:pPr marL="571500" indent="-571500">
              <a:buFont typeface="Wingdings" charset="2"/>
              <a:buChar char="²"/>
            </a:pPr>
            <a:endParaRPr lang="en-US" sz="3600" dirty="0" smtClean="0">
              <a:latin typeface="Imprint MT Shadow"/>
              <a:cs typeface="Imprint MT Shadow"/>
            </a:endParaRPr>
          </a:p>
          <a:p>
            <a:pPr marL="571500" indent="-571500">
              <a:buFont typeface="Wingdings" charset="2"/>
              <a:buChar char="²"/>
            </a:pPr>
            <a:endParaRPr lang="en-US" sz="3600" dirty="0">
              <a:latin typeface="Imprint MT Shadow"/>
              <a:cs typeface="Imprint MT Shadow"/>
            </a:endParaRPr>
          </a:p>
          <a:p>
            <a:pPr marL="571500" indent="-571500">
              <a:buFont typeface="Wingdings" charset="2"/>
              <a:buChar char="²"/>
            </a:pPr>
            <a:endParaRPr lang="en-US" sz="3600" dirty="0" smtClean="0">
              <a:latin typeface="Imprint MT Shadow"/>
              <a:cs typeface="Imprint MT Shadow"/>
            </a:endParaRPr>
          </a:p>
          <a:p>
            <a:pPr marL="571500" indent="-571500">
              <a:buFont typeface="Wingdings" charset="2"/>
              <a:buChar char="²"/>
            </a:pPr>
            <a:endParaRPr lang="en-US" sz="3600" dirty="0">
              <a:latin typeface="Imprint MT Shadow"/>
              <a:cs typeface="Imprint MT Shadow"/>
            </a:endParaRPr>
          </a:p>
          <a:p>
            <a:pPr marL="571500" indent="-571500">
              <a:buFont typeface="Wingdings" charset="2"/>
              <a:buChar char="²"/>
            </a:pPr>
            <a:endParaRPr lang="en-US" sz="3600" dirty="0" smtClean="0">
              <a:latin typeface="Imprint MT Shadow"/>
              <a:cs typeface="Imprint MT Shadow"/>
            </a:endParaRPr>
          </a:p>
          <a:p>
            <a:pPr marL="571500" indent="-571500">
              <a:buFont typeface="Wingdings" charset="2"/>
              <a:buChar char="²"/>
            </a:pPr>
            <a:endParaRPr lang="en-US" sz="3600" dirty="0">
              <a:latin typeface="Imprint MT Shadow"/>
              <a:cs typeface="Imprint MT Shadow"/>
            </a:endParaRPr>
          </a:p>
          <a:p>
            <a:endParaRPr lang="en-US" sz="3600" dirty="0" smtClean="0">
              <a:latin typeface="Imprint MT Shadow"/>
              <a:cs typeface="Imprint MT Shadow"/>
            </a:endParaRPr>
          </a:p>
          <a:p>
            <a:endParaRPr lang="en-US" sz="3600" dirty="0">
              <a:latin typeface="Imprint MT Shadow"/>
              <a:cs typeface="Imprint MT Shadow"/>
            </a:endParaRPr>
          </a:p>
          <a:p>
            <a:endParaRPr lang="en-US" sz="3600" dirty="0" smtClean="0">
              <a:latin typeface="Imprint MT Shadow"/>
              <a:cs typeface="Imprint MT Shadow"/>
            </a:endParaRPr>
          </a:p>
          <a:p>
            <a:endParaRPr lang="en-US" sz="3600" dirty="0" smtClean="0">
              <a:latin typeface="Imprint MT Shadow"/>
              <a:cs typeface="Imprint MT Shadow"/>
            </a:endParaRPr>
          </a:p>
          <a:p>
            <a:endParaRPr lang="en-US" sz="3600" dirty="0" smtClean="0">
              <a:latin typeface="Imprint MT Shadow"/>
              <a:cs typeface="Imprint MT Shadow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4197592" y="17051978"/>
            <a:ext cx="15240865" cy="14388552"/>
          </a:xfrm>
          <a:prstGeom prst="rect">
            <a:avLst/>
          </a:prstGeom>
          <a:noFill/>
          <a:ln w="38100" cmpd="sng">
            <a:solidFill>
              <a:schemeClr val="accent3">
                <a:lumMod val="60000"/>
                <a:lumOff val="4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571500" indent="-571500">
              <a:buFont typeface="Wingdings" charset="2"/>
              <a:buChar char="²"/>
            </a:pPr>
            <a:endParaRPr lang="en-US" sz="1000" dirty="0" smtClean="0">
              <a:latin typeface="Imprint MT Shadow"/>
              <a:cs typeface="Imprint MT Shadow"/>
            </a:endParaRPr>
          </a:p>
          <a:p>
            <a:pPr marL="571500" lvl="1" indent="-571500">
              <a:buFont typeface="Wingdings" charset="2"/>
              <a:buChar char="²"/>
            </a:pPr>
            <a:r>
              <a:rPr lang="en-US" sz="4200" dirty="0" smtClean="0">
                <a:latin typeface="Imprint MT Shadow"/>
                <a:cs typeface="Imprint MT Shadow"/>
              </a:rPr>
              <a:t>42,104 distinct OTUs across the bees from all the sites</a:t>
            </a:r>
          </a:p>
          <a:p>
            <a:pPr marL="0" lvl="1"/>
            <a:endParaRPr lang="en-US" sz="2500" dirty="0" smtClean="0">
              <a:latin typeface="Imprint MT Shadow"/>
              <a:cs typeface="Imprint MT Shadow"/>
            </a:endParaRPr>
          </a:p>
          <a:p>
            <a:pPr marL="571500" lvl="1" indent="-571500">
              <a:buFont typeface="Wingdings" charset="2"/>
              <a:buChar char="²"/>
            </a:pPr>
            <a:r>
              <a:rPr lang="en-US" sz="4200" dirty="0" smtClean="0">
                <a:latin typeface="Imprint MT Shadow"/>
                <a:cs typeface="Imprint MT Shadow"/>
              </a:rPr>
              <a:t> ~1,000 OTUs make up 95% of all bacterial abundance</a:t>
            </a:r>
          </a:p>
          <a:p>
            <a:pPr marL="0" lvl="1"/>
            <a:endParaRPr lang="en-US" sz="2500" dirty="0" smtClean="0">
              <a:latin typeface="Imprint MT Shadow"/>
              <a:cs typeface="Imprint MT Shadow"/>
            </a:endParaRPr>
          </a:p>
          <a:p>
            <a:pPr marL="571500" indent="-571500">
              <a:buFont typeface="Wingdings" charset="2"/>
              <a:buChar char="²"/>
            </a:pPr>
            <a:r>
              <a:rPr lang="en-US" sz="4000" dirty="0" smtClean="0">
                <a:latin typeface="Imprint MT Shadow"/>
                <a:cs typeface="Imprint MT Shadow"/>
              </a:rPr>
              <a:t>Environmental context is important for microbiome composition in </a:t>
            </a:r>
            <a:r>
              <a:rPr lang="en-US" sz="4000" i="1" dirty="0" smtClean="0">
                <a:latin typeface="Imprint MT Shadow"/>
                <a:cs typeface="Imprint MT Shadow"/>
              </a:rPr>
              <a:t>O. lignaria</a:t>
            </a:r>
            <a:endParaRPr lang="en-US" sz="4000" i="1" dirty="0">
              <a:latin typeface="Imprint MT Shadow"/>
              <a:cs typeface="Imprint MT Shadow"/>
            </a:endParaRPr>
          </a:p>
          <a:p>
            <a:pPr marL="571500" indent="-571500">
              <a:buFont typeface="Wingdings" charset="2"/>
              <a:buChar char="²"/>
            </a:pPr>
            <a:endParaRPr lang="en-US" sz="4000" dirty="0" smtClean="0">
              <a:latin typeface="Imprint MT Shadow"/>
              <a:cs typeface="Imprint MT Shadow"/>
            </a:endParaRPr>
          </a:p>
          <a:p>
            <a:endParaRPr lang="en-US" sz="4900" dirty="0">
              <a:latin typeface="Imprint MT Shadow"/>
              <a:cs typeface="Imprint MT Shadow"/>
            </a:endParaRPr>
          </a:p>
          <a:p>
            <a:pPr marL="571500" indent="-571500">
              <a:buFont typeface="Wingdings" charset="2"/>
              <a:buChar char="²"/>
            </a:pPr>
            <a:endParaRPr lang="en-US" sz="4000" dirty="0" smtClean="0">
              <a:latin typeface="Imprint MT Shadow"/>
              <a:cs typeface="Imprint MT Shadow"/>
            </a:endParaRPr>
          </a:p>
          <a:p>
            <a:pPr marL="571500" indent="-571500">
              <a:buFont typeface="Wingdings" charset="2"/>
              <a:buChar char="²"/>
            </a:pPr>
            <a:endParaRPr lang="en-US" sz="4000" dirty="0">
              <a:latin typeface="Imprint MT Shadow"/>
              <a:cs typeface="Imprint MT Shadow"/>
            </a:endParaRPr>
          </a:p>
          <a:p>
            <a:pPr marL="571500" indent="-571500">
              <a:buFont typeface="Wingdings" charset="2"/>
              <a:buChar char="²"/>
            </a:pPr>
            <a:endParaRPr lang="en-US" sz="4000" dirty="0" smtClean="0">
              <a:latin typeface="Imprint MT Shadow"/>
              <a:cs typeface="Imprint MT Shadow"/>
            </a:endParaRPr>
          </a:p>
          <a:p>
            <a:pPr marL="571500" indent="-571500">
              <a:buFont typeface="Wingdings" charset="2"/>
              <a:buChar char="²"/>
            </a:pPr>
            <a:endParaRPr lang="en-US" sz="4000" dirty="0">
              <a:latin typeface="Imprint MT Shadow"/>
              <a:cs typeface="Imprint MT Shadow"/>
            </a:endParaRPr>
          </a:p>
          <a:p>
            <a:endParaRPr lang="en-US" sz="4000" dirty="0">
              <a:latin typeface="Imprint MT Shadow"/>
              <a:cs typeface="Imprint MT Shadow"/>
            </a:endParaRPr>
          </a:p>
          <a:p>
            <a:pPr marL="571500" indent="-571500">
              <a:buFont typeface="Wingdings" charset="2"/>
              <a:buChar char="²"/>
            </a:pPr>
            <a:endParaRPr lang="en-US" sz="4000" dirty="0" smtClean="0">
              <a:latin typeface="Imprint MT Shadow"/>
              <a:cs typeface="Imprint MT Shadow"/>
            </a:endParaRPr>
          </a:p>
          <a:p>
            <a:pPr marL="571500" indent="-571500">
              <a:buFont typeface="Wingdings" charset="2"/>
              <a:buChar char="²"/>
            </a:pPr>
            <a:endParaRPr lang="en-US" sz="4000" dirty="0">
              <a:latin typeface="Imprint MT Shadow"/>
              <a:cs typeface="Imprint MT Shadow"/>
            </a:endParaRPr>
          </a:p>
          <a:p>
            <a:pPr marL="571500" indent="-571500">
              <a:buFont typeface="Wingdings" charset="2"/>
              <a:buChar char="²"/>
            </a:pPr>
            <a:endParaRPr lang="en-US" sz="4000" dirty="0" smtClean="0">
              <a:latin typeface="Imprint MT Shadow"/>
              <a:cs typeface="Imprint MT Shadow"/>
            </a:endParaRPr>
          </a:p>
          <a:p>
            <a:pPr marL="571500" indent="-571500">
              <a:buFont typeface="Wingdings" charset="2"/>
              <a:buChar char="²"/>
            </a:pPr>
            <a:endParaRPr lang="en-US" sz="4000" dirty="0">
              <a:latin typeface="Imprint MT Shadow"/>
              <a:cs typeface="Imprint MT Shadow"/>
            </a:endParaRPr>
          </a:p>
          <a:p>
            <a:pPr marL="1371600" lvl="1" indent="-571500">
              <a:buFont typeface="Arial"/>
              <a:buChar char="•"/>
            </a:pPr>
            <a:endParaRPr lang="en-US" sz="3800" dirty="0" smtClean="0">
              <a:latin typeface="Imprint MT Shadow"/>
              <a:cs typeface="Imprint MT Shadow"/>
            </a:endParaRPr>
          </a:p>
          <a:p>
            <a:pPr marL="1371600" lvl="1" indent="-571500">
              <a:buFont typeface="Arial"/>
              <a:buChar char="•"/>
            </a:pPr>
            <a:endParaRPr lang="en-US" sz="3800" dirty="0">
              <a:latin typeface="Imprint MT Shadow"/>
              <a:cs typeface="Imprint MT Shadow"/>
            </a:endParaRPr>
          </a:p>
          <a:p>
            <a:pPr marL="800100" lvl="1"/>
            <a:endParaRPr lang="en-US" sz="3800" dirty="0" smtClean="0">
              <a:latin typeface="Imprint MT Shadow"/>
              <a:cs typeface="Imprint MT Shadow"/>
            </a:endParaRPr>
          </a:p>
          <a:p>
            <a:pPr marL="800100" lvl="1"/>
            <a:endParaRPr lang="en-US" sz="3800" dirty="0" smtClean="0">
              <a:latin typeface="Imprint MT Shadow"/>
              <a:cs typeface="Imprint MT Shadow"/>
            </a:endParaRPr>
          </a:p>
          <a:p>
            <a:pPr marL="800100" lvl="1"/>
            <a:endParaRPr lang="en-US" sz="3800" dirty="0" smtClean="0">
              <a:latin typeface="Imprint MT Shadow"/>
              <a:cs typeface="Imprint MT Shadow"/>
            </a:endParaRPr>
          </a:p>
          <a:p>
            <a:pPr marL="800100" lvl="1"/>
            <a:endParaRPr lang="en-US" sz="2100" dirty="0">
              <a:latin typeface="Imprint MT Shadow"/>
              <a:cs typeface="Imprint MT Shadow"/>
            </a:endParaRPr>
          </a:p>
          <a:p>
            <a:pPr marL="800100" lvl="1"/>
            <a:endParaRPr lang="en-US" sz="4500" dirty="0">
              <a:latin typeface="Imprint MT Shadow"/>
              <a:cs typeface="Imprint MT Shadow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30209577" y="19333841"/>
            <a:ext cx="12896260" cy="6340198"/>
          </a:xfrm>
          <a:prstGeom prst="rect">
            <a:avLst/>
          </a:prstGeom>
          <a:noFill/>
          <a:ln w="38100" cmpd="sng">
            <a:solidFill>
              <a:schemeClr val="accent3">
                <a:lumMod val="60000"/>
                <a:lumOff val="4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endParaRPr lang="en-US" sz="1000" dirty="0" smtClean="0">
              <a:latin typeface="Imprint MT Shadow"/>
              <a:cs typeface="Imprint MT Shadow"/>
            </a:endParaRPr>
          </a:p>
          <a:p>
            <a:pPr marL="914400" indent="-571500">
              <a:buFont typeface="Wingdings" charset="2"/>
              <a:buChar char="²"/>
            </a:pPr>
            <a:r>
              <a:rPr lang="en-US" sz="3600" dirty="0" smtClean="0">
                <a:latin typeface="Imprint MT Shadow"/>
                <a:cs typeface="Imprint MT Shadow"/>
              </a:rPr>
              <a:t>Landscape processes such as urbanization that affect bee richness may also impact bee microbial diversity</a:t>
            </a:r>
          </a:p>
          <a:p>
            <a:pPr marL="342900"/>
            <a:endParaRPr lang="en-US" sz="3000" dirty="0">
              <a:latin typeface="Imprint MT Shadow"/>
              <a:cs typeface="Imprint MT Shadow"/>
            </a:endParaRPr>
          </a:p>
          <a:p>
            <a:pPr marL="914400" indent="-571500">
              <a:buFont typeface="Wingdings" charset="2"/>
              <a:buChar char="²"/>
            </a:pPr>
            <a:r>
              <a:rPr lang="en-US" sz="3600" dirty="0" smtClean="0">
                <a:latin typeface="Imprint MT Shadow"/>
                <a:cs typeface="Imprint MT Shadow"/>
              </a:rPr>
              <a:t>Difficult to tease apart the implications of higher microbial richness for bee health</a:t>
            </a:r>
            <a:r>
              <a:rPr lang="en-US" sz="3600" dirty="0">
                <a:latin typeface="Imprint MT Shadow"/>
                <a:cs typeface="Imprint MT Shadow"/>
              </a:rPr>
              <a:t> </a:t>
            </a:r>
            <a:r>
              <a:rPr lang="en-US" sz="3600" dirty="0" smtClean="0">
                <a:latin typeface="Imprint MT Shadow"/>
                <a:cs typeface="Imprint MT Shadow"/>
              </a:rPr>
              <a:t>because bee-microbe interactions are complex: some microbes are pathogenic, there may be competition between microbes, and microbial diversity has not been experimentally addressed in bees.</a:t>
            </a:r>
          </a:p>
          <a:p>
            <a:pPr marL="342900"/>
            <a:endParaRPr lang="en-US" sz="2000" dirty="0" smtClean="0">
              <a:latin typeface="Imprint MT Shadow"/>
              <a:cs typeface="Imprint MT Shadow"/>
            </a:endParaRPr>
          </a:p>
          <a:p>
            <a:pPr marL="914400" indent="-571500">
              <a:buFont typeface="Wingdings" charset="2"/>
              <a:buChar char="²"/>
            </a:pPr>
            <a:endParaRPr lang="en-US" sz="1000" dirty="0" smtClean="0">
              <a:latin typeface="Imprint MT Shadow"/>
              <a:cs typeface="Imprint MT Shadow"/>
            </a:endParaRPr>
          </a:p>
          <a:p>
            <a:pPr marL="914400" indent="-571500">
              <a:buFont typeface="Wingdings" charset="2"/>
              <a:buChar char="²"/>
            </a:pPr>
            <a:r>
              <a:rPr lang="en-US" sz="3600" dirty="0" smtClean="0">
                <a:latin typeface="Imprint MT Shadow"/>
                <a:cs typeface="Imprint MT Shadow"/>
              </a:rPr>
              <a:t>Forthcoming: analysis of garden local features and fungal parasite prevalence </a:t>
            </a:r>
            <a:endParaRPr lang="en-US" sz="1000" dirty="0">
              <a:latin typeface="Imprint MT Shadow"/>
              <a:cs typeface="Imprint MT Shadow"/>
            </a:endParaRPr>
          </a:p>
          <a:p>
            <a:pPr marL="342900"/>
            <a:endParaRPr lang="en-US" sz="1200" dirty="0" smtClean="0">
              <a:latin typeface="Imprint MT Shadow"/>
              <a:cs typeface="Imprint MT Shadow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33304349" y="30304928"/>
            <a:ext cx="184666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22" name="Picture 121" descr="CASFS 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8949" y="1291482"/>
            <a:ext cx="2758911" cy="1786218"/>
          </a:xfrm>
          <a:prstGeom prst="rect">
            <a:avLst/>
          </a:prstGeom>
        </p:spPr>
      </p:pic>
      <p:sp>
        <p:nvSpPr>
          <p:cNvPr id="64" name="TextBox 63"/>
          <p:cNvSpPr txBox="1"/>
          <p:nvPr/>
        </p:nvSpPr>
        <p:spPr>
          <a:xfrm>
            <a:off x="996301" y="30002650"/>
            <a:ext cx="11529416" cy="2092881"/>
          </a:xfrm>
          <a:prstGeom prst="rect">
            <a:avLst/>
          </a:prstGeom>
          <a:noFill/>
          <a:ln w="38100" cmpd="sng"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3000" i="1" dirty="0" smtClean="0">
                <a:latin typeface="Imprint MT Shadow"/>
                <a:cs typeface="Imprint MT Shadow"/>
              </a:rPr>
              <a:t>The </a:t>
            </a:r>
            <a:r>
              <a:rPr lang="en-US" sz="3000" i="1" dirty="0">
                <a:latin typeface="Imprint MT Shadow"/>
                <a:cs typeface="Imprint MT Shadow"/>
              </a:rPr>
              <a:t>landscape context of </a:t>
            </a:r>
            <a:r>
              <a:rPr lang="en-US" sz="3000" i="1" dirty="0" smtClean="0">
                <a:latin typeface="Imprint MT Shadow"/>
                <a:cs typeface="Imprint MT Shadow"/>
              </a:rPr>
              <a:t>the UCSC garden (</a:t>
            </a:r>
            <a:r>
              <a:rPr lang="en-US" sz="3000" i="1" dirty="0">
                <a:latin typeface="Imprint MT Shadow"/>
                <a:cs typeface="Imprint MT Shadow"/>
              </a:rPr>
              <a:t>left) is </a:t>
            </a:r>
            <a:r>
              <a:rPr lang="en-US" sz="3000" i="1" dirty="0" smtClean="0">
                <a:latin typeface="Imprint MT Shadow"/>
                <a:cs typeface="Imprint MT Shadow"/>
              </a:rPr>
              <a:t>predominately surrounded by </a:t>
            </a:r>
            <a:r>
              <a:rPr lang="en-US" sz="3000" i="1" dirty="0">
                <a:latin typeface="Imprint MT Shadow"/>
                <a:cs typeface="Imprint MT Shadow"/>
              </a:rPr>
              <a:t>agriculture, whereas urbanization characterizes Beach Flats Community </a:t>
            </a:r>
            <a:r>
              <a:rPr lang="en-US" sz="3000" i="1" dirty="0" smtClean="0">
                <a:latin typeface="Imprint MT Shadow"/>
                <a:cs typeface="Imprint MT Shadow"/>
              </a:rPr>
              <a:t>Garden (right) </a:t>
            </a:r>
            <a:r>
              <a:rPr lang="en-US" sz="3000" i="1" dirty="0">
                <a:latin typeface="Imprint MT Shadow"/>
                <a:cs typeface="Imprint MT Shadow"/>
              </a:rPr>
              <a:t>in Santa Cruz, CA. </a:t>
            </a:r>
          </a:p>
          <a:p>
            <a:pPr marL="571500" indent="-571500">
              <a:buFont typeface="Wingdings" charset="2"/>
              <a:buChar char="²"/>
            </a:pPr>
            <a:endParaRPr lang="en-US" sz="4000" dirty="0">
              <a:latin typeface="Imprint MT Shadow"/>
              <a:cs typeface="Imprint MT Shadow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0209577" y="27274434"/>
            <a:ext cx="12951133" cy="1980029"/>
          </a:xfrm>
          <a:prstGeom prst="rect">
            <a:avLst/>
          </a:prstGeom>
          <a:noFill/>
          <a:ln w="38100" cmpd="sng">
            <a:solidFill>
              <a:schemeClr val="accent3">
                <a:lumMod val="60000"/>
                <a:lumOff val="4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endParaRPr lang="en-US" sz="800" baseline="30000" dirty="0" smtClean="0">
              <a:latin typeface="Imprint MT Shadow"/>
              <a:cs typeface="Imprint MT Shadow"/>
            </a:endParaRPr>
          </a:p>
          <a:p>
            <a:r>
              <a:rPr lang="en-US" sz="2800" baseline="30000" dirty="0" smtClean="0">
                <a:latin typeface="Imprint MT Shadow"/>
                <a:cs typeface="Imprint MT Shadow"/>
              </a:rPr>
              <a:t>1</a:t>
            </a:r>
            <a:r>
              <a:rPr lang="en-US" sz="2800" dirty="0" smtClean="0">
                <a:latin typeface="Imprint MT Shadow"/>
                <a:cs typeface="Imprint MT Shadow"/>
              </a:rPr>
              <a:t>Winfree</a:t>
            </a:r>
            <a:r>
              <a:rPr lang="en-US" sz="2800" dirty="0">
                <a:latin typeface="Imprint MT Shadow"/>
                <a:cs typeface="Imprint MT Shadow"/>
              </a:rPr>
              <a:t>, </a:t>
            </a:r>
            <a:r>
              <a:rPr lang="en-US" sz="2800" dirty="0" smtClean="0">
                <a:latin typeface="Imprint MT Shadow"/>
                <a:cs typeface="Imprint MT Shadow"/>
              </a:rPr>
              <a:t>R. </a:t>
            </a:r>
            <a:r>
              <a:rPr lang="en-US" sz="2800" dirty="0">
                <a:latin typeface="Imprint MT Shadow"/>
                <a:cs typeface="Imprint MT Shadow"/>
              </a:rPr>
              <a:t>et al. (2007). </a:t>
            </a:r>
            <a:r>
              <a:rPr lang="en-US" sz="2800" i="1" dirty="0">
                <a:latin typeface="Imprint MT Shadow"/>
                <a:cs typeface="Imprint MT Shadow"/>
              </a:rPr>
              <a:t>Ecology Letters.</a:t>
            </a:r>
            <a:r>
              <a:rPr lang="en-US" sz="2800" dirty="0">
                <a:latin typeface="Imprint MT Shadow"/>
                <a:cs typeface="Imprint MT Shadow"/>
              </a:rPr>
              <a:t> 10(11): 1105-</a:t>
            </a:r>
            <a:r>
              <a:rPr lang="en-US" sz="2800" dirty="0" smtClean="0">
                <a:latin typeface="Imprint MT Shadow"/>
                <a:cs typeface="Imprint MT Shadow"/>
              </a:rPr>
              <a:t>1113</a:t>
            </a:r>
            <a:endParaRPr lang="en-US" sz="2800" dirty="0">
              <a:latin typeface="Imprint MT Shadow"/>
              <a:cs typeface="Imprint MT Shadow"/>
            </a:endParaRPr>
          </a:p>
          <a:p>
            <a:r>
              <a:rPr lang="en-US" sz="2800" dirty="0" smtClean="0">
                <a:latin typeface="Imprint MT Shadow"/>
                <a:cs typeface="Imprint MT Shadow"/>
              </a:rPr>
              <a:t> </a:t>
            </a:r>
            <a:r>
              <a:rPr lang="en-US" sz="2800" baseline="30000" dirty="0" smtClean="0">
                <a:latin typeface="Imprint MT Shadow"/>
                <a:cs typeface="Imprint MT Shadow"/>
              </a:rPr>
              <a:t>2</a:t>
            </a:r>
            <a:r>
              <a:rPr lang="en-US" sz="2800" dirty="0" smtClean="0">
                <a:latin typeface="Imprint MT Shadow"/>
                <a:cs typeface="Imprint MT Shadow"/>
              </a:rPr>
              <a:t>McFrederick, Q.S. et al. (2012). </a:t>
            </a:r>
            <a:r>
              <a:rPr lang="en-US" sz="2800" i="1" dirty="0" smtClean="0">
                <a:latin typeface="Imprint MT Shadow"/>
                <a:cs typeface="Imprint MT Shadow"/>
              </a:rPr>
              <a:t>Molecular Ecology. </a:t>
            </a:r>
            <a:r>
              <a:rPr lang="en-US" sz="2800" dirty="0" smtClean="0">
                <a:latin typeface="Imprint MT Shadow"/>
                <a:cs typeface="Imprint MT Shadow"/>
              </a:rPr>
              <a:t>21(7): 1754-1768</a:t>
            </a:r>
          </a:p>
          <a:p>
            <a:r>
              <a:rPr lang="en-US" sz="2800" baseline="30000" dirty="0" smtClean="0">
                <a:latin typeface="Imprint MT Shadow"/>
                <a:cs typeface="Imprint MT Shadow"/>
              </a:rPr>
              <a:t>3</a:t>
            </a:r>
            <a:r>
              <a:rPr lang="en-US" sz="2800" dirty="0" smtClean="0">
                <a:latin typeface="Imprint MT Shadow"/>
                <a:cs typeface="Imprint MT Shadow"/>
              </a:rPr>
              <a:t>Dillon, R.J. &amp; Dillon, V.M. (2004). Annual Reviews in Entomology. 49(1): 71-92</a:t>
            </a:r>
          </a:p>
          <a:p>
            <a:r>
              <a:rPr lang="en-US" sz="2800" baseline="30000" dirty="0" smtClean="0">
                <a:latin typeface="Imprint MT Shadow"/>
                <a:cs typeface="Imprint MT Shadow"/>
              </a:rPr>
              <a:t>4</a:t>
            </a:r>
            <a:r>
              <a:rPr lang="en-US" sz="2800" dirty="0" smtClean="0">
                <a:latin typeface="Imprint MT Shadow"/>
                <a:cs typeface="Imprint MT Shadow"/>
              </a:rPr>
              <a:t>Hanshew A.S. et al. (2013). Journal of Microbiological Methods. 95.</a:t>
            </a:r>
          </a:p>
          <a:p>
            <a:endParaRPr lang="en-US" sz="800" baseline="30000" dirty="0" smtClean="0">
              <a:latin typeface="Imprint MT Shadow"/>
              <a:cs typeface="Imprint MT Shadow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842791" y="12093294"/>
            <a:ext cx="12365410" cy="10381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 cmpd="sng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754071" y="12212710"/>
            <a:ext cx="123344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Imprint MT Shadow"/>
                <a:cs typeface="Imprint MT Shadow"/>
              </a:rPr>
              <a:t>Research Questions</a:t>
            </a:r>
            <a:endParaRPr lang="en-US" sz="5400" dirty="0">
              <a:latin typeface="Imprint MT Shadow"/>
              <a:cs typeface="Imprint MT Shadow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23096" y="13474734"/>
            <a:ext cx="12365410" cy="5616922"/>
          </a:xfrm>
          <a:prstGeom prst="rect">
            <a:avLst/>
          </a:prstGeom>
          <a:noFill/>
          <a:ln w="38100" cmpd="sng">
            <a:solidFill>
              <a:schemeClr val="accent3">
                <a:lumMod val="60000"/>
                <a:lumOff val="4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571500" indent="-571500">
              <a:buFont typeface="Wingdings" charset="2"/>
              <a:buChar char="²"/>
            </a:pPr>
            <a:r>
              <a:rPr lang="en-US" sz="4200" dirty="0" smtClean="0">
                <a:latin typeface="Imprint MT Shadow"/>
                <a:cs typeface="Imprint MT Shadow"/>
              </a:rPr>
              <a:t>Does environmental context confer bacteria to bees?</a:t>
            </a:r>
          </a:p>
          <a:p>
            <a:endParaRPr lang="en-US" sz="3000" dirty="0">
              <a:latin typeface="Imprint MT Shadow"/>
              <a:cs typeface="Imprint MT Shadow"/>
            </a:endParaRPr>
          </a:p>
          <a:p>
            <a:pPr marL="571500" indent="-571500">
              <a:buFont typeface="Wingdings" charset="2"/>
              <a:buChar char="²"/>
            </a:pPr>
            <a:r>
              <a:rPr lang="en-US" sz="4200" dirty="0" smtClean="0">
                <a:latin typeface="Imprint MT Shadow"/>
                <a:cs typeface="Imprint MT Shadow"/>
              </a:rPr>
              <a:t>Does resource provisioning at the local and landscape scale impact the composition of the bee microbiome?</a:t>
            </a:r>
          </a:p>
          <a:p>
            <a:endParaRPr lang="en-US" sz="3000" dirty="0" smtClean="0">
              <a:latin typeface="Imprint MT Shadow"/>
              <a:cs typeface="Imprint MT Shadow"/>
            </a:endParaRPr>
          </a:p>
          <a:p>
            <a:pPr marL="571500" indent="-571500">
              <a:buFont typeface="Wingdings" charset="2"/>
              <a:buChar char="²"/>
            </a:pPr>
            <a:r>
              <a:rPr lang="en-US" sz="4200" dirty="0">
                <a:latin typeface="Imprint MT Shadow"/>
                <a:cs typeface="Imprint MT Shadow"/>
              </a:rPr>
              <a:t>D</a:t>
            </a:r>
            <a:r>
              <a:rPr lang="en-US" sz="4200" dirty="0" smtClean="0">
                <a:latin typeface="Imprint MT Shadow"/>
                <a:cs typeface="Imprint MT Shadow"/>
              </a:rPr>
              <a:t>oes variation in microbiome composition impact the prevalence of fungal parasites?</a:t>
            </a:r>
          </a:p>
          <a:p>
            <a:endParaRPr lang="en-US" sz="500" dirty="0">
              <a:latin typeface="Imprint MT Shadow"/>
              <a:cs typeface="Imprint MT Shadow"/>
            </a:endParaRPr>
          </a:p>
        </p:txBody>
      </p:sp>
      <p:pic>
        <p:nvPicPr>
          <p:cNvPr id="48" name="Picture 47" descr="casfs farm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46" r="34434"/>
          <a:stretch/>
        </p:blipFill>
        <p:spPr>
          <a:xfrm>
            <a:off x="1259532" y="25477036"/>
            <a:ext cx="5369102" cy="4018617"/>
          </a:xfrm>
          <a:prstGeom prst="rect">
            <a:avLst/>
          </a:prstGeom>
          <a:ln w="50800" cmpd="sng"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51" name="Content Placeholder 3" descr="Screen Shot 2014-04-02 at 4.04.19 PM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4" r="13577"/>
          <a:stretch/>
        </p:blipFill>
        <p:spPr>
          <a:xfrm>
            <a:off x="7048213" y="25477036"/>
            <a:ext cx="5264226" cy="4018617"/>
          </a:xfrm>
          <a:prstGeom prst="rect">
            <a:avLst/>
          </a:prstGeom>
          <a:ln w="50800">
            <a:solidFill>
              <a:schemeClr val="accent3">
                <a:lumMod val="60000"/>
                <a:lumOff val="40000"/>
              </a:schemeClr>
            </a:solidFill>
          </a:ln>
        </p:spPr>
      </p:pic>
      <p:sp>
        <p:nvSpPr>
          <p:cNvPr id="53" name="Frame 52"/>
          <p:cNvSpPr/>
          <p:nvPr/>
        </p:nvSpPr>
        <p:spPr>
          <a:xfrm>
            <a:off x="3397296" y="26261348"/>
            <a:ext cx="2309833" cy="1135901"/>
          </a:xfrm>
          <a:prstGeom prst="fram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5" name="Frame 54"/>
          <p:cNvSpPr/>
          <p:nvPr/>
        </p:nvSpPr>
        <p:spPr>
          <a:xfrm>
            <a:off x="9344639" y="26393783"/>
            <a:ext cx="1834435" cy="1166123"/>
          </a:xfrm>
          <a:prstGeom prst="fram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" name="Picture 1" descr="osmia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3545" y="9905999"/>
            <a:ext cx="2419584" cy="1362903"/>
          </a:xfrm>
          <a:prstGeom prst="rect">
            <a:avLst/>
          </a:prstGeom>
        </p:spPr>
      </p:pic>
      <p:pic>
        <p:nvPicPr>
          <p:cNvPr id="49" name="Picture 48" descr="Screen Shot 2016-01-02 at 11.48.00 A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8943" y="9528390"/>
            <a:ext cx="2992257" cy="2969927"/>
          </a:xfrm>
          <a:prstGeom prst="rect">
            <a:avLst/>
          </a:prstGeom>
          <a:ln w="50800" cap="flat" cmpd="sng">
            <a:solidFill>
              <a:schemeClr val="accent3">
                <a:lumMod val="60000"/>
                <a:lumOff val="40000"/>
              </a:schemeClr>
            </a:solidFill>
            <a:prstDash val="solid"/>
          </a:ln>
        </p:spPr>
      </p:pic>
      <p:pic>
        <p:nvPicPr>
          <p:cNvPr id="56" name="Shape 26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1670257" y="9513763"/>
            <a:ext cx="3124058" cy="2832085"/>
          </a:xfrm>
          <a:prstGeom prst="rect">
            <a:avLst/>
          </a:prstGeom>
          <a:noFill/>
          <a:ln w="50800" cmpd="sng"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60" name="Picture 59" descr="hohendoingresearch.jpe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8980" y="9513763"/>
            <a:ext cx="2911078" cy="3860210"/>
          </a:xfrm>
          <a:prstGeom prst="rect">
            <a:avLst/>
          </a:prstGeom>
          <a:ln w="50800" cmpd="sng">
            <a:solidFill>
              <a:schemeClr val="accent3">
                <a:lumMod val="60000"/>
                <a:lumOff val="40000"/>
              </a:schemeClr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14413197" y="28414908"/>
            <a:ext cx="67026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3000" i="1" dirty="0" smtClean="0">
                <a:latin typeface="Imprint MT Shadow"/>
                <a:cs typeface="Imprint MT Shadow"/>
              </a:rPr>
              <a:t>Bees allowed to naturally forage host a different bacterial community than bees that pupated in sterile control conditions (</a:t>
            </a:r>
            <a:r>
              <a:rPr lang="en-US" sz="3000" i="1" dirty="0">
                <a:latin typeface="Imprint MT Shadow"/>
                <a:cs typeface="Imprint MT Shadow"/>
              </a:rPr>
              <a:t>p&lt;0.001</a:t>
            </a:r>
            <a:r>
              <a:rPr lang="en-US" sz="3000" i="1" dirty="0" smtClean="0">
                <a:latin typeface="Imprint MT Shadow"/>
                <a:cs typeface="Imprint MT Shadow"/>
              </a:rPr>
              <a:t>)</a:t>
            </a:r>
            <a:endParaRPr lang="en-US" sz="3000" i="1" dirty="0">
              <a:latin typeface="Imprint MT Shadow"/>
              <a:cs typeface="Imprint MT Shadow"/>
            </a:endParaRPr>
          </a:p>
        </p:txBody>
      </p:sp>
      <p:pic>
        <p:nvPicPr>
          <p:cNvPr id="63" name="Picture 62" descr="BoxPlotLandsacpecolor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0855" y="21650566"/>
            <a:ext cx="7576250" cy="6346838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3">
                <a:lumMod val="60000"/>
                <a:lumOff val="40000"/>
              </a:schemeClr>
            </a:solidFill>
          </a:ln>
        </p:spPr>
      </p:pic>
      <p:sp>
        <p:nvSpPr>
          <p:cNvPr id="65" name="TextBox 64"/>
          <p:cNvSpPr txBox="1"/>
          <p:nvPr/>
        </p:nvSpPr>
        <p:spPr>
          <a:xfrm>
            <a:off x="21670257" y="28396437"/>
            <a:ext cx="7476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 dirty="0">
                <a:latin typeface="Imprint MT Shadow"/>
                <a:cs typeface="Imprint MT Shadow"/>
              </a:rPr>
              <a:t>The bees from urban </a:t>
            </a:r>
            <a:r>
              <a:rPr lang="en-US" sz="3000" i="1" dirty="0" smtClean="0">
                <a:latin typeface="Imprint MT Shadow"/>
                <a:cs typeface="Imprint MT Shadow"/>
              </a:rPr>
              <a:t>landscapes have </a:t>
            </a:r>
            <a:r>
              <a:rPr lang="en-US" sz="3000" i="1" dirty="0">
                <a:latin typeface="Imprint MT Shadow"/>
                <a:cs typeface="Imprint MT Shadow"/>
              </a:rPr>
              <a:t>a </a:t>
            </a:r>
            <a:r>
              <a:rPr lang="en-US" sz="3000" i="1" dirty="0" smtClean="0">
                <a:latin typeface="Imprint MT Shadow"/>
                <a:cs typeface="Imprint MT Shadow"/>
              </a:rPr>
              <a:t>larger range </a:t>
            </a:r>
            <a:r>
              <a:rPr lang="en-US" sz="3000" i="1" dirty="0">
                <a:latin typeface="Imprint MT Shadow"/>
                <a:cs typeface="Imprint MT Shadow"/>
              </a:rPr>
              <a:t>of average OTU richness. On average, the bees from </a:t>
            </a:r>
            <a:r>
              <a:rPr lang="en-US" sz="3000" i="1" dirty="0" smtClean="0">
                <a:latin typeface="Imprint MT Shadow"/>
                <a:cs typeface="Imprint MT Shadow"/>
              </a:rPr>
              <a:t>urban landscapes had </a:t>
            </a:r>
            <a:r>
              <a:rPr lang="en-US" sz="3000" i="1" dirty="0">
                <a:latin typeface="Imprint MT Shadow"/>
                <a:cs typeface="Imprint MT Shadow"/>
              </a:rPr>
              <a:t>200-800 OTUs. But bees from natural </a:t>
            </a:r>
            <a:r>
              <a:rPr lang="en-US" sz="3000" i="1" dirty="0" smtClean="0">
                <a:latin typeface="Imprint MT Shadow"/>
                <a:cs typeface="Imprint MT Shadow"/>
              </a:rPr>
              <a:t>landscapes, </a:t>
            </a:r>
            <a:r>
              <a:rPr lang="en-US" sz="3000" i="1" dirty="0">
                <a:latin typeface="Imprint MT Shadow"/>
                <a:cs typeface="Imprint MT Shadow"/>
              </a:rPr>
              <a:t>on average, </a:t>
            </a:r>
            <a:r>
              <a:rPr lang="en-US" sz="3000" i="1" dirty="0" smtClean="0">
                <a:latin typeface="Imprint MT Shadow"/>
                <a:cs typeface="Imprint MT Shadow"/>
              </a:rPr>
              <a:t>had </a:t>
            </a:r>
            <a:r>
              <a:rPr lang="en-US" sz="3000" i="1" dirty="0">
                <a:latin typeface="Imprint MT Shadow"/>
                <a:cs typeface="Imprint MT Shadow"/>
              </a:rPr>
              <a:t>around 200-450 OTUs.</a:t>
            </a:r>
          </a:p>
        </p:txBody>
      </p:sp>
      <p:pic>
        <p:nvPicPr>
          <p:cNvPr id="17" name="Picture 16" descr="bacterialabundane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5199" y="12557425"/>
            <a:ext cx="10015039" cy="5213673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5" name="Picture 4" descr="beeandmicrobe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0666" y="8029832"/>
            <a:ext cx="4920029" cy="3171902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7" name="Picture 6" descr="urbanizationbee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8073" y="8029832"/>
            <a:ext cx="4703246" cy="3202332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3" name="Picture 2" descr="nmds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3775" y="21257770"/>
            <a:ext cx="6809232" cy="6815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649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4892</TotalTime>
  <Words>673</Words>
  <Application>Microsoft Macintosh PowerPoint</Application>
  <PresentationFormat>Custom</PresentationFormat>
  <Paragraphs>114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Hamutahl Cohen</dc:creator>
  <cp:lastModifiedBy>Hamutahl Cohen</cp:lastModifiedBy>
  <cp:revision>173</cp:revision>
  <dcterms:created xsi:type="dcterms:W3CDTF">2013-05-07T03:37:12Z</dcterms:created>
  <dcterms:modified xsi:type="dcterms:W3CDTF">2017-05-04T22:05:59Z</dcterms:modified>
</cp:coreProperties>
</file>