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sldIdLst>
    <p:sldId id="256" r:id="rId2"/>
    <p:sldId id="259" r:id="rId3"/>
    <p:sldId id="260" r:id="rId4"/>
    <p:sldId id="267" r:id="rId5"/>
    <p:sldId id="268" r:id="rId6"/>
    <p:sldId id="266" r:id="rId7"/>
    <p:sldId id="270" r:id="rId8"/>
    <p:sldId id="264" r:id="rId9"/>
    <p:sldId id="262" r:id="rId10"/>
    <p:sldId id="265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94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41" d="100"/>
          <a:sy n="41" d="100"/>
        </p:scale>
        <p:origin x="72" y="6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UC Irvine Libraries Research Consultation Service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RCS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15000"/>
                    <a:satMod val="180000"/>
                  </a:schemeClr>
                </a:gs>
                <a:gs pos="50000">
                  <a:schemeClr val="accent1">
                    <a:shade val="45000"/>
                    <a:satMod val="170000"/>
                  </a:schemeClr>
                </a:gs>
                <a:gs pos="70000">
                  <a:schemeClr val="accent1">
                    <a:tint val="99000"/>
                    <a:shade val="65000"/>
                    <a:satMod val="155000"/>
                  </a:schemeClr>
                </a:gs>
                <a:gs pos="100000">
                  <a:schemeClr val="accent1">
                    <a:tint val="100000"/>
                    <a:shade val="100000"/>
                    <a:satMod val="15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2004/05</c:v>
                </c:pt>
                <c:pt idx="1">
                  <c:v>2004/06</c:v>
                </c:pt>
                <c:pt idx="2">
                  <c:v>2006/07</c:v>
                </c:pt>
                <c:pt idx="3">
                  <c:v>2007/08</c:v>
                </c:pt>
                <c:pt idx="4">
                  <c:v>2008/09</c:v>
                </c:pt>
                <c:pt idx="5">
                  <c:v>2009/10</c:v>
                </c:pt>
                <c:pt idx="6">
                  <c:v>2010/11</c:v>
                </c:pt>
                <c:pt idx="7">
                  <c:v>2011/12</c:v>
                </c:pt>
                <c:pt idx="8">
                  <c:v>2012/13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133</c:v>
                </c:pt>
                <c:pt idx="1">
                  <c:v>210</c:v>
                </c:pt>
                <c:pt idx="2">
                  <c:v>201</c:v>
                </c:pt>
                <c:pt idx="3">
                  <c:v>191</c:v>
                </c:pt>
                <c:pt idx="4">
                  <c:v>478</c:v>
                </c:pt>
                <c:pt idx="5">
                  <c:v>364</c:v>
                </c:pt>
                <c:pt idx="6">
                  <c:v>527</c:v>
                </c:pt>
                <c:pt idx="7">
                  <c:v>428</c:v>
                </c:pt>
                <c:pt idx="8">
                  <c:v>169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64-407C-BF5D-0A0C83DB4AD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RCSNow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15000"/>
                    <a:satMod val="180000"/>
                  </a:schemeClr>
                </a:gs>
                <a:gs pos="50000">
                  <a:schemeClr val="accent2">
                    <a:shade val="45000"/>
                    <a:satMod val="170000"/>
                  </a:schemeClr>
                </a:gs>
                <a:gs pos="70000">
                  <a:schemeClr val="accent2">
                    <a:tint val="99000"/>
                    <a:shade val="65000"/>
                    <a:satMod val="155000"/>
                  </a:schemeClr>
                </a:gs>
                <a:gs pos="100000">
                  <a:schemeClr val="accent2">
                    <a:tint val="100000"/>
                    <a:shade val="100000"/>
                    <a:satMod val="15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2004/05</c:v>
                </c:pt>
                <c:pt idx="1">
                  <c:v>2004/06</c:v>
                </c:pt>
                <c:pt idx="2">
                  <c:v>2006/07</c:v>
                </c:pt>
                <c:pt idx="3">
                  <c:v>2007/08</c:v>
                </c:pt>
                <c:pt idx="4">
                  <c:v>2008/09</c:v>
                </c:pt>
                <c:pt idx="5">
                  <c:v>2009/10</c:v>
                </c:pt>
                <c:pt idx="6">
                  <c:v>2010/11</c:v>
                </c:pt>
                <c:pt idx="7">
                  <c:v>2011/12</c:v>
                </c:pt>
                <c:pt idx="8">
                  <c:v>2012/13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6">
                  <c:v>100</c:v>
                </c:pt>
                <c:pt idx="7">
                  <c:v>501</c:v>
                </c:pt>
                <c:pt idx="8">
                  <c:v>394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64-407C-BF5D-0A0C83DB4AD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Online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15000"/>
                    <a:satMod val="180000"/>
                  </a:schemeClr>
                </a:gs>
                <a:gs pos="50000">
                  <a:schemeClr val="accent3">
                    <a:shade val="45000"/>
                    <a:satMod val="170000"/>
                  </a:schemeClr>
                </a:gs>
                <a:gs pos="70000">
                  <a:schemeClr val="accent3">
                    <a:tint val="99000"/>
                    <a:shade val="65000"/>
                    <a:satMod val="155000"/>
                  </a:schemeClr>
                </a:gs>
                <a:gs pos="100000">
                  <a:schemeClr val="accent3">
                    <a:tint val="100000"/>
                    <a:shade val="100000"/>
                    <a:satMod val="15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2004/05</c:v>
                </c:pt>
                <c:pt idx="1">
                  <c:v>2004/06</c:v>
                </c:pt>
                <c:pt idx="2">
                  <c:v>2006/07</c:v>
                </c:pt>
                <c:pt idx="3">
                  <c:v>2007/08</c:v>
                </c:pt>
                <c:pt idx="4">
                  <c:v>2008/09</c:v>
                </c:pt>
                <c:pt idx="5">
                  <c:v>2009/10</c:v>
                </c:pt>
                <c:pt idx="6">
                  <c:v>2010/11</c:v>
                </c:pt>
                <c:pt idx="7">
                  <c:v>2011/12</c:v>
                </c:pt>
                <c:pt idx="8">
                  <c:v>2012/13</c:v>
                </c:pt>
              </c:strCache>
            </c:strRef>
          </c:cat>
          <c:val>
            <c:numRef>
              <c:f>Sheet1!$D$2:$D$10</c:f>
              <c:numCache>
                <c:formatCode>General</c:formatCode>
                <c:ptCount val="9"/>
                <c:pt idx="7">
                  <c:v>9</c:v>
                </c:pt>
                <c:pt idx="8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464-407C-BF5D-0A0C83DB4AD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Individual online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15000"/>
                    <a:satMod val="180000"/>
                  </a:schemeClr>
                </a:gs>
                <a:gs pos="50000">
                  <a:schemeClr val="accent4">
                    <a:shade val="45000"/>
                    <a:satMod val="170000"/>
                  </a:schemeClr>
                </a:gs>
                <a:gs pos="70000">
                  <a:schemeClr val="accent4">
                    <a:tint val="99000"/>
                    <a:shade val="65000"/>
                    <a:satMod val="155000"/>
                  </a:schemeClr>
                </a:gs>
                <a:gs pos="100000">
                  <a:schemeClr val="accent4">
                    <a:tint val="100000"/>
                    <a:shade val="100000"/>
                    <a:satMod val="15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2004/05</c:v>
                </c:pt>
                <c:pt idx="1">
                  <c:v>2004/06</c:v>
                </c:pt>
                <c:pt idx="2">
                  <c:v>2006/07</c:v>
                </c:pt>
                <c:pt idx="3">
                  <c:v>2007/08</c:v>
                </c:pt>
                <c:pt idx="4">
                  <c:v>2008/09</c:v>
                </c:pt>
                <c:pt idx="5">
                  <c:v>2009/10</c:v>
                </c:pt>
                <c:pt idx="6">
                  <c:v>2010/11</c:v>
                </c:pt>
                <c:pt idx="7">
                  <c:v>2011/12</c:v>
                </c:pt>
                <c:pt idx="8">
                  <c:v>2012/13</c:v>
                </c:pt>
              </c:strCache>
            </c:strRef>
          </c:cat>
          <c:val>
            <c:numRef>
              <c:f>Sheet1!$E$2:$E$10</c:f>
              <c:numCache>
                <c:formatCode>General</c:formatCode>
                <c:ptCount val="9"/>
                <c:pt idx="8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464-407C-BF5D-0A0C83DB4AD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07198800"/>
        <c:axId val="207203776"/>
      </c:barChart>
      <c:catAx>
        <c:axId val="207198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203776"/>
        <c:crosses val="autoZero"/>
        <c:auto val="1"/>
        <c:lblAlgn val="ctr"/>
        <c:lblOffset val="100"/>
        <c:noMultiLvlLbl val="0"/>
      </c:catAx>
      <c:valAx>
        <c:axId val="207203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198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2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5B1761-45B3-425C-A84C-A47E57183629}" type="doc">
      <dgm:prSet loTypeId="urn:microsoft.com/office/officeart/2005/8/layout/radial6" loCatId="cycle" qsTypeId="urn:microsoft.com/office/officeart/2005/8/quickstyle/3d7" qsCatId="3D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268758A3-A735-4AF9-A2B3-20EB565820DA}">
      <dgm:prSet phldrT="[Text]"/>
      <dgm:spPr/>
      <dgm:t>
        <a:bodyPr/>
        <a:lstStyle/>
        <a:p>
          <a:r>
            <a:rPr lang="en-US" dirty="0" smtClean="0"/>
            <a:t>Project Management</a:t>
          </a:r>
          <a:endParaRPr lang="en-US" dirty="0"/>
        </a:p>
      </dgm:t>
    </dgm:pt>
    <dgm:pt modelId="{CF5ECBAC-29EF-4E75-A558-E6DA37A08ACD}" type="parTrans" cxnId="{FB6E3723-FA59-4683-8E3D-30ED154EF89A}">
      <dgm:prSet/>
      <dgm:spPr/>
      <dgm:t>
        <a:bodyPr/>
        <a:lstStyle/>
        <a:p>
          <a:endParaRPr lang="en-US"/>
        </a:p>
      </dgm:t>
    </dgm:pt>
    <dgm:pt modelId="{AA9EACA1-AA4F-4C57-AC45-9337175423D7}" type="sibTrans" cxnId="{FB6E3723-FA59-4683-8E3D-30ED154EF89A}">
      <dgm:prSet/>
      <dgm:spPr/>
      <dgm:t>
        <a:bodyPr/>
        <a:lstStyle/>
        <a:p>
          <a:endParaRPr lang="en-US"/>
        </a:p>
      </dgm:t>
    </dgm:pt>
    <dgm:pt modelId="{DA35A61C-5930-462D-8F76-7629319AB969}">
      <dgm:prSet phldrT="[Text]"/>
      <dgm:spPr/>
      <dgm:t>
        <a:bodyPr/>
        <a:lstStyle/>
        <a:p>
          <a:r>
            <a:rPr lang="en-US" dirty="0" smtClean="0"/>
            <a:t>Evaluate</a:t>
          </a:r>
          <a:endParaRPr lang="en-US" dirty="0"/>
        </a:p>
      </dgm:t>
    </dgm:pt>
    <dgm:pt modelId="{84A516B4-13B6-4A9F-A296-CDAF5F9251EB}" type="parTrans" cxnId="{9E9248BB-BD55-49AF-BFBA-CAAFBC0A3AFE}">
      <dgm:prSet/>
      <dgm:spPr/>
      <dgm:t>
        <a:bodyPr/>
        <a:lstStyle/>
        <a:p>
          <a:endParaRPr lang="en-US"/>
        </a:p>
      </dgm:t>
    </dgm:pt>
    <dgm:pt modelId="{69379C5B-4D1C-4AB1-917F-C9895A138B32}" type="sibTrans" cxnId="{9E9248BB-BD55-49AF-BFBA-CAAFBC0A3AFE}">
      <dgm:prSet/>
      <dgm:spPr/>
      <dgm:t>
        <a:bodyPr/>
        <a:lstStyle/>
        <a:p>
          <a:endParaRPr lang="en-US"/>
        </a:p>
      </dgm:t>
    </dgm:pt>
    <dgm:pt modelId="{4702882C-CAE4-4D22-879E-6E530A4F6C3B}">
      <dgm:prSet phldrT="[Text]"/>
      <dgm:spPr/>
      <dgm:t>
        <a:bodyPr/>
        <a:lstStyle/>
        <a:p>
          <a:r>
            <a:rPr lang="en-US" dirty="0" smtClean="0"/>
            <a:t>Design</a:t>
          </a:r>
          <a:endParaRPr lang="en-US" dirty="0"/>
        </a:p>
      </dgm:t>
    </dgm:pt>
    <dgm:pt modelId="{4B42D87E-0806-473B-BFE7-FD30B6B220EB}" type="parTrans" cxnId="{E065F387-8698-4B58-A4FA-202C7E174094}">
      <dgm:prSet/>
      <dgm:spPr/>
      <dgm:t>
        <a:bodyPr/>
        <a:lstStyle/>
        <a:p>
          <a:endParaRPr lang="en-US"/>
        </a:p>
      </dgm:t>
    </dgm:pt>
    <dgm:pt modelId="{69B7720F-3440-4AF1-B9FC-A9467121DB53}" type="sibTrans" cxnId="{E065F387-8698-4B58-A4FA-202C7E174094}">
      <dgm:prSet/>
      <dgm:spPr/>
      <dgm:t>
        <a:bodyPr/>
        <a:lstStyle/>
        <a:p>
          <a:endParaRPr lang="en-US"/>
        </a:p>
      </dgm:t>
    </dgm:pt>
    <dgm:pt modelId="{D9777C94-C105-493D-ADB3-FA737FAC5266}">
      <dgm:prSet phldrT="[Text]"/>
      <dgm:spPr/>
      <dgm:t>
        <a:bodyPr/>
        <a:lstStyle/>
        <a:p>
          <a:r>
            <a:rPr lang="en-US" dirty="0" smtClean="0"/>
            <a:t>Develop</a:t>
          </a:r>
          <a:endParaRPr lang="en-US" dirty="0"/>
        </a:p>
      </dgm:t>
    </dgm:pt>
    <dgm:pt modelId="{A9180957-EC8B-4975-91BE-F13BFC779342}" type="parTrans" cxnId="{1F5D03F7-45E0-4DE3-9F10-1696B04F0D94}">
      <dgm:prSet/>
      <dgm:spPr/>
      <dgm:t>
        <a:bodyPr/>
        <a:lstStyle/>
        <a:p>
          <a:endParaRPr lang="en-US"/>
        </a:p>
      </dgm:t>
    </dgm:pt>
    <dgm:pt modelId="{0ECB299F-D275-454C-B4A1-5D6ECE555F33}" type="sibTrans" cxnId="{1F5D03F7-45E0-4DE3-9F10-1696B04F0D94}">
      <dgm:prSet/>
      <dgm:spPr/>
      <dgm:t>
        <a:bodyPr/>
        <a:lstStyle/>
        <a:p>
          <a:endParaRPr lang="en-US"/>
        </a:p>
      </dgm:t>
    </dgm:pt>
    <dgm:pt modelId="{AC8B1DEF-8FAC-46B1-83F2-BEB75BFACADE}">
      <dgm:prSet phldrT="[Text]"/>
      <dgm:spPr/>
      <dgm:t>
        <a:bodyPr/>
        <a:lstStyle/>
        <a:p>
          <a:r>
            <a:rPr lang="en-US" dirty="0" smtClean="0"/>
            <a:t>Assess</a:t>
          </a:r>
          <a:endParaRPr lang="en-US" dirty="0"/>
        </a:p>
      </dgm:t>
    </dgm:pt>
    <dgm:pt modelId="{6A6B99F9-89F7-4BD9-8F18-B923CAFFEB72}" type="parTrans" cxnId="{A5832E97-F60E-46F0-ADA2-A1622DC28F0A}">
      <dgm:prSet/>
      <dgm:spPr/>
      <dgm:t>
        <a:bodyPr/>
        <a:lstStyle/>
        <a:p>
          <a:endParaRPr lang="en-US"/>
        </a:p>
      </dgm:t>
    </dgm:pt>
    <dgm:pt modelId="{C7A59A04-9676-4E97-9DA7-D6A2038241F8}" type="sibTrans" cxnId="{A5832E97-F60E-46F0-ADA2-A1622DC28F0A}">
      <dgm:prSet/>
      <dgm:spPr/>
      <dgm:t>
        <a:bodyPr/>
        <a:lstStyle/>
        <a:p>
          <a:endParaRPr lang="en-US"/>
        </a:p>
      </dgm:t>
    </dgm:pt>
    <dgm:pt modelId="{C66D6314-BB05-46A0-A69E-9B00ADA9E73B}" type="pres">
      <dgm:prSet presAssocID="{025B1761-45B3-425C-A84C-A47E5718362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F7DBABE-5A71-4C6D-9DB7-DF636B35BB34}" type="pres">
      <dgm:prSet presAssocID="{268758A3-A735-4AF9-A2B3-20EB565820DA}" presName="centerShape" presStyleLbl="node0" presStyleIdx="0" presStyleCnt="1"/>
      <dgm:spPr/>
      <dgm:t>
        <a:bodyPr/>
        <a:lstStyle/>
        <a:p>
          <a:endParaRPr lang="en-US"/>
        </a:p>
      </dgm:t>
    </dgm:pt>
    <dgm:pt modelId="{01CADBDA-5B8E-4A58-BB9A-1925262F1251}" type="pres">
      <dgm:prSet presAssocID="{DA35A61C-5930-462D-8F76-7629319AB96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59AFEA-B2EC-4EE5-9932-E98F5B259378}" type="pres">
      <dgm:prSet presAssocID="{DA35A61C-5930-462D-8F76-7629319AB969}" presName="dummy" presStyleCnt="0"/>
      <dgm:spPr/>
    </dgm:pt>
    <dgm:pt modelId="{AC1153EC-C56E-4A93-8F04-4BA7841D978C}" type="pres">
      <dgm:prSet presAssocID="{69379C5B-4D1C-4AB1-917F-C9895A138B32}" presName="sibTrans" presStyleLbl="sibTrans2D1" presStyleIdx="0" presStyleCnt="4"/>
      <dgm:spPr/>
      <dgm:t>
        <a:bodyPr/>
        <a:lstStyle/>
        <a:p>
          <a:endParaRPr lang="en-US"/>
        </a:p>
      </dgm:t>
    </dgm:pt>
    <dgm:pt modelId="{77A866FC-9717-4045-A1DA-785ED55D8225}" type="pres">
      <dgm:prSet presAssocID="{4702882C-CAE4-4D22-879E-6E530A4F6C3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F2B232-EEF5-41BC-ADB2-6EA03B9A8F93}" type="pres">
      <dgm:prSet presAssocID="{4702882C-CAE4-4D22-879E-6E530A4F6C3B}" presName="dummy" presStyleCnt="0"/>
      <dgm:spPr/>
    </dgm:pt>
    <dgm:pt modelId="{BB0701E6-65D3-4656-A7D3-4B495C8C89FC}" type="pres">
      <dgm:prSet presAssocID="{69B7720F-3440-4AF1-B9FC-A9467121DB53}" presName="sibTrans" presStyleLbl="sibTrans2D1" presStyleIdx="1" presStyleCnt="4"/>
      <dgm:spPr/>
      <dgm:t>
        <a:bodyPr/>
        <a:lstStyle/>
        <a:p>
          <a:endParaRPr lang="en-US"/>
        </a:p>
      </dgm:t>
    </dgm:pt>
    <dgm:pt modelId="{ABA0E2CA-D350-4D20-AF9A-829D846827FF}" type="pres">
      <dgm:prSet presAssocID="{D9777C94-C105-493D-ADB3-FA737FAC526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4F6997-17AD-4EFB-B093-0821616B800C}" type="pres">
      <dgm:prSet presAssocID="{D9777C94-C105-493D-ADB3-FA737FAC5266}" presName="dummy" presStyleCnt="0"/>
      <dgm:spPr/>
    </dgm:pt>
    <dgm:pt modelId="{F7E8D9C1-FB90-4806-8845-6A93FC30027B}" type="pres">
      <dgm:prSet presAssocID="{0ECB299F-D275-454C-B4A1-5D6ECE555F33}" presName="sibTrans" presStyleLbl="sibTrans2D1" presStyleIdx="2" presStyleCnt="4"/>
      <dgm:spPr/>
      <dgm:t>
        <a:bodyPr/>
        <a:lstStyle/>
        <a:p>
          <a:endParaRPr lang="en-US"/>
        </a:p>
      </dgm:t>
    </dgm:pt>
    <dgm:pt modelId="{61F209D7-6EA4-426C-BDDF-D56154DF5D79}" type="pres">
      <dgm:prSet presAssocID="{AC8B1DEF-8FAC-46B1-83F2-BEB75BFACAD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326325-F743-456B-A3FE-CA809ACEA71C}" type="pres">
      <dgm:prSet presAssocID="{AC8B1DEF-8FAC-46B1-83F2-BEB75BFACADE}" presName="dummy" presStyleCnt="0"/>
      <dgm:spPr/>
    </dgm:pt>
    <dgm:pt modelId="{F63D2D14-6C74-4200-806B-45D1A86E53D0}" type="pres">
      <dgm:prSet presAssocID="{C7A59A04-9676-4E97-9DA7-D6A2038241F8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FFE6AE34-9855-4BF0-BF91-7B7F241F13CA}" type="presOf" srcId="{C7A59A04-9676-4E97-9DA7-D6A2038241F8}" destId="{F63D2D14-6C74-4200-806B-45D1A86E53D0}" srcOrd="0" destOrd="0" presId="urn:microsoft.com/office/officeart/2005/8/layout/radial6"/>
    <dgm:cxn modelId="{9E9248BB-BD55-49AF-BFBA-CAAFBC0A3AFE}" srcId="{268758A3-A735-4AF9-A2B3-20EB565820DA}" destId="{DA35A61C-5930-462D-8F76-7629319AB969}" srcOrd="0" destOrd="0" parTransId="{84A516B4-13B6-4A9F-A296-CDAF5F9251EB}" sibTransId="{69379C5B-4D1C-4AB1-917F-C9895A138B32}"/>
    <dgm:cxn modelId="{E30AF0CB-B6EB-4F25-A44F-951330EC54C9}" type="presOf" srcId="{DA35A61C-5930-462D-8F76-7629319AB969}" destId="{01CADBDA-5B8E-4A58-BB9A-1925262F1251}" srcOrd="0" destOrd="0" presId="urn:microsoft.com/office/officeart/2005/8/layout/radial6"/>
    <dgm:cxn modelId="{22080E99-4993-4BDB-BEC2-AB87C7495BCB}" type="presOf" srcId="{0ECB299F-D275-454C-B4A1-5D6ECE555F33}" destId="{F7E8D9C1-FB90-4806-8845-6A93FC30027B}" srcOrd="0" destOrd="0" presId="urn:microsoft.com/office/officeart/2005/8/layout/radial6"/>
    <dgm:cxn modelId="{9832114B-32F1-4826-A025-1B71BDF85451}" type="presOf" srcId="{268758A3-A735-4AF9-A2B3-20EB565820DA}" destId="{DF7DBABE-5A71-4C6D-9DB7-DF636B35BB34}" srcOrd="0" destOrd="0" presId="urn:microsoft.com/office/officeart/2005/8/layout/radial6"/>
    <dgm:cxn modelId="{E101C6BE-9245-46B8-BC9A-9ED4E7E1766A}" type="presOf" srcId="{025B1761-45B3-425C-A84C-A47E57183629}" destId="{C66D6314-BB05-46A0-A69E-9B00ADA9E73B}" srcOrd="0" destOrd="0" presId="urn:microsoft.com/office/officeart/2005/8/layout/radial6"/>
    <dgm:cxn modelId="{1F5D03F7-45E0-4DE3-9F10-1696B04F0D94}" srcId="{268758A3-A735-4AF9-A2B3-20EB565820DA}" destId="{D9777C94-C105-493D-ADB3-FA737FAC5266}" srcOrd="2" destOrd="0" parTransId="{A9180957-EC8B-4975-91BE-F13BFC779342}" sibTransId="{0ECB299F-D275-454C-B4A1-5D6ECE555F33}"/>
    <dgm:cxn modelId="{BD5C24F9-CC5A-48A4-B219-0C4C80A0E83F}" type="presOf" srcId="{D9777C94-C105-493D-ADB3-FA737FAC5266}" destId="{ABA0E2CA-D350-4D20-AF9A-829D846827FF}" srcOrd="0" destOrd="0" presId="urn:microsoft.com/office/officeart/2005/8/layout/radial6"/>
    <dgm:cxn modelId="{7D38E331-BAEA-455B-86CC-912B9F97D9E1}" type="presOf" srcId="{69B7720F-3440-4AF1-B9FC-A9467121DB53}" destId="{BB0701E6-65D3-4656-A7D3-4B495C8C89FC}" srcOrd="0" destOrd="0" presId="urn:microsoft.com/office/officeart/2005/8/layout/radial6"/>
    <dgm:cxn modelId="{E065F387-8698-4B58-A4FA-202C7E174094}" srcId="{268758A3-A735-4AF9-A2B3-20EB565820DA}" destId="{4702882C-CAE4-4D22-879E-6E530A4F6C3B}" srcOrd="1" destOrd="0" parTransId="{4B42D87E-0806-473B-BFE7-FD30B6B220EB}" sibTransId="{69B7720F-3440-4AF1-B9FC-A9467121DB53}"/>
    <dgm:cxn modelId="{1E2B6683-DD13-4A63-B4C0-C279C067497D}" type="presOf" srcId="{69379C5B-4D1C-4AB1-917F-C9895A138B32}" destId="{AC1153EC-C56E-4A93-8F04-4BA7841D978C}" srcOrd="0" destOrd="0" presId="urn:microsoft.com/office/officeart/2005/8/layout/radial6"/>
    <dgm:cxn modelId="{EBF74474-2622-4537-ABE8-5F2C18CD85E7}" type="presOf" srcId="{AC8B1DEF-8FAC-46B1-83F2-BEB75BFACADE}" destId="{61F209D7-6EA4-426C-BDDF-D56154DF5D79}" srcOrd="0" destOrd="0" presId="urn:microsoft.com/office/officeart/2005/8/layout/radial6"/>
    <dgm:cxn modelId="{FB6E3723-FA59-4683-8E3D-30ED154EF89A}" srcId="{025B1761-45B3-425C-A84C-A47E57183629}" destId="{268758A3-A735-4AF9-A2B3-20EB565820DA}" srcOrd="0" destOrd="0" parTransId="{CF5ECBAC-29EF-4E75-A558-E6DA37A08ACD}" sibTransId="{AA9EACA1-AA4F-4C57-AC45-9337175423D7}"/>
    <dgm:cxn modelId="{229D8D85-2C28-4C07-AFA2-53E5C0F9D044}" type="presOf" srcId="{4702882C-CAE4-4D22-879E-6E530A4F6C3B}" destId="{77A866FC-9717-4045-A1DA-785ED55D8225}" srcOrd="0" destOrd="0" presId="urn:microsoft.com/office/officeart/2005/8/layout/radial6"/>
    <dgm:cxn modelId="{A5832E97-F60E-46F0-ADA2-A1622DC28F0A}" srcId="{268758A3-A735-4AF9-A2B3-20EB565820DA}" destId="{AC8B1DEF-8FAC-46B1-83F2-BEB75BFACADE}" srcOrd="3" destOrd="0" parTransId="{6A6B99F9-89F7-4BD9-8F18-B923CAFFEB72}" sibTransId="{C7A59A04-9676-4E97-9DA7-D6A2038241F8}"/>
    <dgm:cxn modelId="{A74E62DF-0416-4813-B06D-50517F838830}" type="presParOf" srcId="{C66D6314-BB05-46A0-A69E-9B00ADA9E73B}" destId="{DF7DBABE-5A71-4C6D-9DB7-DF636B35BB34}" srcOrd="0" destOrd="0" presId="urn:microsoft.com/office/officeart/2005/8/layout/radial6"/>
    <dgm:cxn modelId="{F945177B-3D96-4B75-AEB1-11EF8FE1B4E8}" type="presParOf" srcId="{C66D6314-BB05-46A0-A69E-9B00ADA9E73B}" destId="{01CADBDA-5B8E-4A58-BB9A-1925262F1251}" srcOrd="1" destOrd="0" presId="urn:microsoft.com/office/officeart/2005/8/layout/radial6"/>
    <dgm:cxn modelId="{0C0A2104-BFC6-43EB-A654-AB894F714932}" type="presParOf" srcId="{C66D6314-BB05-46A0-A69E-9B00ADA9E73B}" destId="{4259AFEA-B2EC-4EE5-9932-E98F5B259378}" srcOrd="2" destOrd="0" presId="urn:microsoft.com/office/officeart/2005/8/layout/radial6"/>
    <dgm:cxn modelId="{90946276-6F79-4322-8B04-4CEB8EAB6807}" type="presParOf" srcId="{C66D6314-BB05-46A0-A69E-9B00ADA9E73B}" destId="{AC1153EC-C56E-4A93-8F04-4BA7841D978C}" srcOrd="3" destOrd="0" presId="urn:microsoft.com/office/officeart/2005/8/layout/radial6"/>
    <dgm:cxn modelId="{6683F940-8458-4DC4-9A61-2113ECBA9961}" type="presParOf" srcId="{C66D6314-BB05-46A0-A69E-9B00ADA9E73B}" destId="{77A866FC-9717-4045-A1DA-785ED55D8225}" srcOrd="4" destOrd="0" presId="urn:microsoft.com/office/officeart/2005/8/layout/radial6"/>
    <dgm:cxn modelId="{CF201092-E668-43C6-8718-446734257147}" type="presParOf" srcId="{C66D6314-BB05-46A0-A69E-9B00ADA9E73B}" destId="{1AF2B232-EEF5-41BC-ADB2-6EA03B9A8F93}" srcOrd="5" destOrd="0" presId="urn:microsoft.com/office/officeart/2005/8/layout/radial6"/>
    <dgm:cxn modelId="{AC35C294-E035-4B9B-822C-58CF0CF71A29}" type="presParOf" srcId="{C66D6314-BB05-46A0-A69E-9B00ADA9E73B}" destId="{BB0701E6-65D3-4656-A7D3-4B495C8C89FC}" srcOrd="6" destOrd="0" presId="urn:microsoft.com/office/officeart/2005/8/layout/radial6"/>
    <dgm:cxn modelId="{ADE5F52E-27B8-427E-A8AA-09618C04DD8E}" type="presParOf" srcId="{C66D6314-BB05-46A0-A69E-9B00ADA9E73B}" destId="{ABA0E2CA-D350-4D20-AF9A-829D846827FF}" srcOrd="7" destOrd="0" presId="urn:microsoft.com/office/officeart/2005/8/layout/radial6"/>
    <dgm:cxn modelId="{BC244678-CB57-4F60-9F8C-EE529754914D}" type="presParOf" srcId="{C66D6314-BB05-46A0-A69E-9B00ADA9E73B}" destId="{654F6997-17AD-4EFB-B093-0821616B800C}" srcOrd="8" destOrd="0" presId="urn:microsoft.com/office/officeart/2005/8/layout/radial6"/>
    <dgm:cxn modelId="{5D8F09E0-429A-4CFA-952F-EB85015398F6}" type="presParOf" srcId="{C66D6314-BB05-46A0-A69E-9B00ADA9E73B}" destId="{F7E8D9C1-FB90-4806-8845-6A93FC30027B}" srcOrd="9" destOrd="0" presId="urn:microsoft.com/office/officeart/2005/8/layout/radial6"/>
    <dgm:cxn modelId="{1FCD2929-6D19-45C0-9F2B-46A0A080DDFA}" type="presParOf" srcId="{C66D6314-BB05-46A0-A69E-9B00ADA9E73B}" destId="{61F209D7-6EA4-426C-BDDF-D56154DF5D79}" srcOrd="10" destOrd="0" presId="urn:microsoft.com/office/officeart/2005/8/layout/radial6"/>
    <dgm:cxn modelId="{A989D4C7-3D08-4DE9-B2FE-99F19F5FA758}" type="presParOf" srcId="{C66D6314-BB05-46A0-A69E-9B00ADA9E73B}" destId="{D9326325-F743-456B-A3FE-CA809ACEA71C}" srcOrd="11" destOrd="0" presId="urn:microsoft.com/office/officeart/2005/8/layout/radial6"/>
    <dgm:cxn modelId="{CDD7E21C-5A83-41BB-8793-54A60840A4B0}" type="presParOf" srcId="{C66D6314-BB05-46A0-A69E-9B00ADA9E73B}" destId="{F63D2D14-6C74-4200-806B-45D1A86E53D0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3D2D14-6C74-4200-806B-45D1A86E53D0}">
      <dsp:nvSpPr>
        <dsp:cNvPr id="0" name=""/>
        <dsp:cNvSpPr/>
      </dsp:nvSpPr>
      <dsp:spPr>
        <a:xfrm>
          <a:off x="1980380" y="625714"/>
          <a:ext cx="4167238" cy="4167238"/>
        </a:xfrm>
        <a:prstGeom prst="blockArc">
          <a:avLst>
            <a:gd name="adj1" fmla="val 10800000"/>
            <a:gd name="adj2" fmla="val 16200000"/>
            <a:gd name="adj3" fmla="val 4642"/>
          </a:avLst>
        </a:prstGeom>
        <a:solidFill>
          <a:schemeClr val="accent1">
            <a:shade val="90000"/>
            <a:hueOff val="346317"/>
            <a:satOff val="-18431"/>
            <a:lumOff val="26962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7E8D9C1-FB90-4806-8845-6A93FC30027B}">
      <dsp:nvSpPr>
        <dsp:cNvPr id="0" name=""/>
        <dsp:cNvSpPr/>
      </dsp:nvSpPr>
      <dsp:spPr>
        <a:xfrm>
          <a:off x="1980380" y="625714"/>
          <a:ext cx="4167238" cy="4167238"/>
        </a:xfrm>
        <a:prstGeom prst="blockArc">
          <a:avLst>
            <a:gd name="adj1" fmla="val 5400000"/>
            <a:gd name="adj2" fmla="val 10800000"/>
            <a:gd name="adj3" fmla="val 4642"/>
          </a:avLst>
        </a:prstGeom>
        <a:solidFill>
          <a:schemeClr val="accent1">
            <a:shade val="90000"/>
            <a:hueOff val="230878"/>
            <a:satOff val="-12287"/>
            <a:lumOff val="17975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B0701E6-65D3-4656-A7D3-4B495C8C89FC}">
      <dsp:nvSpPr>
        <dsp:cNvPr id="0" name=""/>
        <dsp:cNvSpPr/>
      </dsp:nvSpPr>
      <dsp:spPr>
        <a:xfrm>
          <a:off x="1980380" y="625714"/>
          <a:ext cx="4167238" cy="4167238"/>
        </a:xfrm>
        <a:prstGeom prst="blockArc">
          <a:avLst>
            <a:gd name="adj1" fmla="val 0"/>
            <a:gd name="adj2" fmla="val 5400000"/>
            <a:gd name="adj3" fmla="val 4642"/>
          </a:avLst>
        </a:prstGeom>
        <a:solidFill>
          <a:schemeClr val="accent1">
            <a:shade val="90000"/>
            <a:hueOff val="115439"/>
            <a:satOff val="-6144"/>
            <a:lumOff val="8987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C1153EC-C56E-4A93-8F04-4BA7841D978C}">
      <dsp:nvSpPr>
        <dsp:cNvPr id="0" name=""/>
        <dsp:cNvSpPr/>
      </dsp:nvSpPr>
      <dsp:spPr>
        <a:xfrm>
          <a:off x="1980380" y="625714"/>
          <a:ext cx="4167238" cy="4167238"/>
        </a:xfrm>
        <a:prstGeom prst="blockArc">
          <a:avLst>
            <a:gd name="adj1" fmla="val 16200000"/>
            <a:gd name="adj2" fmla="val 0"/>
            <a:gd name="adj3" fmla="val 4642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F7DBABE-5A71-4C6D-9DB7-DF636B35BB34}">
      <dsp:nvSpPr>
        <dsp:cNvPr id="0" name=""/>
        <dsp:cNvSpPr/>
      </dsp:nvSpPr>
      <dsp:spPr>
        <a:xfrm>
          <a:off x="3104554" y="1749888"/>
          <a:ext cx="1918890" cy="1918890"/>
        </a:xfrm>
        <a:prstGeom prst="ellips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Project Management</a:t>
          </a:r>
          <a:endParaRPr lang="en-US" sz="1800" kern="1200" dirty="0"/>
        </a:p>
      </dsp:txBody>
      <dsp:txXfrm>
        <a:off x="3385569" y="2030903"/>
        <a:ext cx="1356860" cy="1356860"/>
      </dsp:txXfrm>
    </dsp:sp>
    <dsp:sp modelId="{01CADBDA-5B8E-4A58-BB9A-1925262F1251}">
      <dsp:nvSpPr>
        <dsp:cNvPr id="0" name=""/>
        <dsp:cNvSpPr/>
      </dsp:nvSpPr>
      <dsp:spPr>
        <a:xfrm>
          <a:off x="3392388" y="2458"/>
          <a:ext cx="1343223" cy="1343223"/>
        </a:xfrm>
        <a:prstGeom prst="ellips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Evaluate</a:t>
          </a:r>
          <a:endParaRPr lang="en-US" sz="1700" kern="1200" dirty="0"/>
        </a:p>
      </dsp:txBody>
      <dsp:txXfrm>
        <a:off x="3589098" y="199168"/>
        <a:ext cx="949803" cy="949803"/>
      </dsp:txXfrm>
    </dsp:sp>
    <dsp:sp modelId="{77A866FC-9717-4045-A1DA-785ED55D8225}">
      <dsp:nvSpPr>
        <dsp:cNvPr id="0" name=""/>
        <dsp:cNvSpPr/>
      </dsp:nvSpPr>
      <dsp:spPr>
        <a:xfrm>
          <a:off x="5427651" y="2037721"/>
          <a:ext cx="1343223" cy="1343223"/>
        </a:xfrm>
        <a:prstGeom prst="ellipse">
          <a:avLst/>
        </a:prstGeom>
        <a:solidFill>
          <a:schemeClr val="accent1">
            <a:shade val="80000"/>
            <a:hueOff val="115436"/>
            <a:satOff val="-6263"/>
            <a:lumOff val="9785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Design</a:t>
          </a:r>
          <a:endParaRPr lang="en-US" sz="1700" kern="1200" dirty="0"/>
        </a:p>
      </dsp:txBody>
      <dsp:txXfrm>
        <a:off x="5624361" y="2234431"/>
        <a:ext cx="949803" cy="949803"/>
      </dsp:txXfrm>
    </dsp:sp>
    <dsp:sp modelId="{ABA0E2CA-D350-4D20-AF9A-829D846827FF}">
      <dsp:nvSpPr>
        <dsp:cNvPr id="0" name=""/>
        <dsp:cNvSpPr/>
      </dsp:nvSpPr>
      <dsp:spPr>
        <a:xfrm>
          <a:off x="3392388" y="4072985"/>
          <a:ext cx="1343223" cy="1343223"/>
        </a:xfrm>
        <a:prstGeom prst="ellipse">
          <a:avLst/>
        </a:prstGeom>
        <a:solidFill>
          <a:schemeClr val="accent1">
            <a:shade val="80000"/>
            <a:hueOff val="230872"/>
            <a:satOff val="-12527"/>
            <a:lumOff val="19569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Develop</a:t>
          </a:r>
          <a:endParaRPr lang="en-US" sz="1700" kern="1200" dirty="0"/>
        </a:p>
      </dsp:txBody>
      <dsp:txXfrm>
        <a:off x="3589098" y="4269695"/>
        <a:ext cx="949803" cy="949803"/>
      </dsp:txXfrm>
    </dsp:sp>
    <dsp:sp modelId="{61F209D7-6EA4-426C-BDDF-D56154DF5D79}">
      <dsp:nvSpPr>
        <dsp:cNvPr id="0" name=""/>
        <dsp:cNvSpPr/>
      </dsp:nvSpPr>
      <dsp:spPr>
        <a:xfrm>
          <a:off x="1357124" y="2037721"/>
          <a:ext cx="1343223" cy="1343223"/>
        </a:xfrm>
        <a:prstGeom prst="ellipse">
          <a:avLst/>
        </a:prstGeom>
        <a:solidFill>
          <a:schemeClr val="accent1">
            <a:shade val="80000"/>
            <a:hueOff val="346308"/>
            <a:satOff val="-18790"/>
            <a:lumOff val="29354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Assess</a:t>
          </a:r>
          <a:endParaRPr lang="en-US" sz="1700" kern="1200" dirty="0"/>
        </a:p>
      </dsp:txBody>
      <dsp:txXfrm>
        <a:off x="1553834" y="2234431"/>
        <a:ext cx="949803" cy="9498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diagonals"/>
          <p:cNvGrpSpPr/>
          <p:nvPr/>
        </p:nvGrpSpPr>
        <p:grpSpPr>
          <a:xfrm>
            <a:off x="7518401" y="4145282"/>
            <a:ext cx="4687338" cy="2731407"/>
            <a:chOff x="5638800" y="3108960"/>
            <a:chExt cx="3515503" cy="2048555"/>
          </a:xfrm>
        </p:grpSpPr>
        <p:cxnSp>
          <p:nvCxnSpPr>
            <p:cNvPr id="14" name="Straight Connector 13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2" name="bottom lines"/>
          <p:cNvGrpSpPr/>
          <p:nvPr/>
        </p:nvGrpSpPr>
        <p:grpSpPr>
          <a:xfrm>
            <a:off x="-8918" y="6057150"/>
            <a:ext cx="5500158" cy="820207"/>
            <a:chOff x="-6689" y="4553748"/>
            <a:chExt cx="4125119" cy="615155"/>
          </a:xfrm>
        </p:grpSpPr>
        <p:sp>
          <p:nvSpPr>
            <p:cNvPr id="9" name="Freeform 8"/>
            <p:cNvSpPr/>
            <p:nvPr/>
          </p:nvSpPr>
          <p:spPr>
            <a:xfrm rot="16200000">
              <a:off x="1754302" y="2802395"/>
              <a:ext cx="612775" cy="411548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4115481 h 4115481"/>
                <a:gd name="connsiteX1" fmla="*/ 612775 w 612775"/>
                <a:gd name="connsiteY1" fmla="*/ 3180443 h 4115481"/>
                <a:gd name="connsiteX2" fmla="*/ 612775 w 612775"/>
                <a:gd name="connsiteY2" fmla="*/ 0 h 4115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4115481">
                  <a:moveTo>
                    <a:pt x="0" y="4115481"/>
                  </a:moveTo>
                  <a:lnTo>
                    <a:pt x="612775" y="3180443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sz="1800" dirty="0"/>
            </a:p>
          </p:txBody>
        </p:sp>
        <p:sp>
          <p:nvSpPr>
            <p:cNvPr id="10" name="Freeform 9"/>
            <p:cNvSpPr/>
            <p:nvPr/>
          </p:nvSpPr>
          <p:spPr>
            <a:xfrm rot="16200000">
              <a:off x="1604659" y="3152814"/>
              <a:ext cx="410751" cy="3621427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  <a:gd name="connsiteX0" fmla="*/ 0 w 410751"/>
                <a:gd name="connsiteY0" fmla="*/ 3614170 h 3614170"/>
                <a:gd name="connsiteX1" fmla="*/ 410751 w 410751"/>
                <a:gd name="connsiteY1" fmla="*/ 2990994 h 3614170"/>
                <a:gd name="connsiteX2" fmla="*/ 405947 w 410751"/>
                <a:gd name="connsiteY2" fmla="*/ 0 h 3614170"/>
                <a:gd name="connsiteX0" fmla="*/ 0 w 410751"/>
                <a:gd name="connsiteY0" fmla="*/ 3621427 h 3621427"/>
                <a:gd name="connsiteX1" fmla="*/ 410751 w 410751"/>
                <a:gd name="connsiteY1" fmla="*/ 2998251 h 3621427"/>
                <a:gd name="connsiteX2" fmla="*/ 405947 w 410751"/>
                <a:gd name="connsiteY2" fmla="*/ 0 h 362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621427">
                  <a:moveTo>
                    <a:pt x="0" y="3621427"/>
                  </a:moveTo>
                  <a:lnTo>
                    <a:pt x="410751" y="2998251"/>
                  </a:lnTo>
                  <a:cubicBezTo>
                    <a:pt x="410359" y="2065358"/>
                    <a:pt x="406339" y="932893"/>
                    <a:pt x="405947" y="0"/>
                  </a:cubicBez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sz="1800" dirty="0"/>
            </a:p>
          </p:txBody>
        </p:sp>
        <p:sp>
          <p:nvSpPr>
            <p:cNvPr id="11" name="Freeform 10"/>
            <p:cNvSpPr/>
            <p:nvPr/>
          </p:nvSpPr>
          <p:spPr>
            <a:xfrm rot="16200000">
              <a:off x="1462308" y="3453376"/>
              <a:ext cx="241768" cy="31797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  <a:gd name="connsiteX0" fmla="*/ 0 w 241768"/>
                <a:gd name="connsiteY0" fmla="*/ 3179761 h 3179761"/>
                <a:gd name="connsiteX1" fmla="*/ 238919 w 241768"/>
                <a:gd name="connsiteY1" fmla="*/ 2819370 h 3179761"/>
                <a:gd name="connsiteX2" fmla="*/ 241754 w 241768"/>
                <a:gd name="connsiteY2" fmla="*/ 0 h 3179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768" h="3179761">
                  <a:moveTo>
                    <a:pt x="0" y="3179761"/>
                  </a:moveTo>
                  <a:lnTo>
                    <a:pt x="238919" y="2819370"/>
                  </a:lnTo>
                  <a:cubicBezTo>
                    <a:pt x="238654" y="1947313"/>
                    <a:pt x="242019" y="872057"/>
                    <a:pt x="241754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sz="18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584201"/>
            <a:ext cx="8737600" cy="2000251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2616200"/>
            <a:ext cx="8737600" cy="1752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816DB-3F2F-49C3-BC17-E4FB90446C12}" type="datetimeFigureOut">
              <a:rPr lang="en-US" smtClean="0"/>
              <a:t>4/12/2017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43FE1-958E-42F2-AA9C-B4E1B7F796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80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816DB-3F2F-49C3-BC17-E4FB90446C12}" type="datetimeFigureOut">
              <a:rPr lang="en-US" smtClean="0"/>
              <a:t>4/12/2017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43FE1-958E-42F2-AA9C-B4E1B7F796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92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584200"/>
            <a:ext cx="2743200" cy="558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84200"/>
            <a:ext cx="7416800" cy="55880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816DB-3F2F-49C3-BC17-E4FB90446C12}" type="datetimeFigureOut">
              <a:rPr lang="en-US" smtClean="0"/>
              <a:t>4/12/2017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43FE1-958E-42F2-AA9C-B4E1B7F796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3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816DB-3F2F-49C3-BC17-E4FB90446C12}" type="datetimeFigureOut">
              <a:rPr lang="en-US" smtClean="0"/>
              <a:t>4/12/2017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43FE1-958E-42F2-AA9C-B4E1B7F796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92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1" y="2209802"/>
            <a:ext cx="8940800" cy="2764335"/>
          </a:xfrm>
        </p:spPr>
        <p:txBody>
          <a:bodyPr anchor="b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5600" y="4951267"/>
            <a:ext cx="7071361" cy="122093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816DB-3F2F-49C3-BC17-E4FB90446C12}" type="datetimeFigureOut">
              <a:rPr lang="en-US" smtClean="0"/>
              <a:t>4/12/2017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43FE1-958E-42F2-AA9C-B4E1B7F79683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1" name="diagonals"/>
          <p:cNvGrpSpPr/>
          <p:nvPr/>
        </p:nvGrpSpPr>
        <p:grpSpPr>
          <a:xfrm>
            <a:off x="7518401" y="4145282"/>
            <a:ext cx="4687338" cy="2731407"/>
            <a:chOff x="5638800" y="3108960"/>
            <a:chExt cx="3515503" cy="2048555"/>
          </a:xfrm>
        </p:grpSpPr>
        <p:cxnSp>
          <p:nvCxnSpPr>
            <p:cNvPr id="12" name="Straight Connector 11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423120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1" y="1706880"/>
            <a:ext cx="5080000" cy="446532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1" y="1706880"/>
            <a:ext cx="5080000" cy="446532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816DB-3F2F-49C3-BC17-E4FB90446C12}" type="datetimeFigureOut">
              <a:rPr lang="en-US" smtClean="0"/>
              <a:t>4/12/2017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43FE1-958E-42F2-AA9C-B4E1B7F796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48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701800"/>
            <a:ext cx="5084064" cy="9144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1" y="2717800"/>
            <a:ext cx="5080000" cy="345440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 baseline="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98336" y="1701800"/>
            <a:ext cx="5084064" cy="9144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2401" y="2717800"/>
            <a:ext cx="5080000" cy="345440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 baseline="0"/>
            </a:lvl6pPr>
            <a:lvl7pPr>
              <a:defRPr sz="2000" baseline="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816DB-3F2F-49C3-BC17-E4FB90446C12}" type="datetimeFigureOut">
              <a:rPr lang="en-US" smtClean="0"/>
              <a:t>4/12/2017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43FE1-958E-42F2-AA9C-B4E1B7F796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816DB-3F2F-49C3-BC17-E4FB90446C12}" type="datetimeFigureOut">
              <a:rPr lang="en-US" smtClean="0"/>
              <a:t>4/12/2017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43FE1-958E-42F2-AA9C-B4E1B7F796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816DB-3F2F-49C3-BC17-E4FB90446C12}" type="datetimeFigureOut">
              <a:rPr lang="en-US" smtClean="0"/>
              <a:t>4/12/2017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43FE1-958E-42F2-AA9C-B4E1B7F796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24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701800"/>
            <a:ext cx="4064000" cy="2438400"/>
          </a:xfrm>
        </p:spPr>
        <p:txBody>
          <a:bodyPr anchor="b">
            <a:normAutofit/>
          </a:bodyPr>
          <a:lstStyle>
            <a:lvl1pPr algn="l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0" y="584200"/>
            <a:ext cx="6096001" cy="5588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4241800"/>
            <a:ext cx="4064000" cy="19304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816DB-3F2F-49C3-BC17-E4FB90446C12}" type="datetimeFigureOut">
              <a:rPr lang="en-US" smtClean="0"/>
              <a:t>4/12/2017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43FE1-958E-42F2-AA9C-B4E1B7F796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97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701800"/>
            <a:ext cx="4064000" cy="2438400"/>
          </a:xfrm>
        </p:spPr>
        <p:txBody>
          <a:bodyPr anchor="b">
            <a:normAutofit/>
          </a:bodyPr>
          <a:lstStyle>
            <a:lvl1pPr algn="l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6400" y="584200"/>
            <a:ext cx="6096001" cy="5588000"/>
          </a:xfrm>
          <a:ln w="12700">
            <a:solidFill>
              <a:schemeClr val="bg1">
                <a:lumMod val="75000"/>
                <a:lumOff val="2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4241800"/>
            <a:ext cx="4064000" cy="19304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816DB-3F2F-49C3-BC17-E4FB90446C12}" type="datetimeFigureOut">
              <a:rPr lang="en-US" smtClean="0"/>
              <a:t>4/12/2017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43FE1-958E-42F2-AA9C-B4E1B7F796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62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100000"/>
                <a:shade val="0"/>
                <a:satMod val="100000"/>
              </a:schemeClr>
            </a:gs>
            <a:gs pos="85000">
              <a:schemeClr val="bg2">
                <a:tint val="100000"/>
                <a:shade val="30000"/>
                <a:satMod val="100000"/>
              </a:schemeClr>
            </a:gs>
            <a:gs pos="100000">
              <a:schemeClr val="bg2">
                <a:shade val="60000"/>
                <a:satMod val="100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left lines"/>
          <p:cNvGrpSpPr/>
          <p:nvPr/>
        </p:nvGrpSpPr>
        <p:grpSpPr>
          <a:xfrm>
            <a:off x="-15874" y="-3174"/>
            <a:ext cx="820207" cy="5229225"/>
            <a:chOff x="-11906" y="-2381"/>
            <a:chExt cx="615155" cy="3921919"/>
          </a:xfrm>
        </p:grpSpPr>
        <p:sp>
          <p:nvSpPr>
            <p:cNvPr id="10" name="Freeform 9"/>
            <p:cNvSpPr/>
            <p:nvPr/>
          </p:nvSpPr>
          <p:spPr>
            <a:xfrm>
              <a:off x="-9526" y="0"/>
              <a:ext cx="612775" cy="3919538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3919538">
                  <a:moveTo>
                    <a:pt x="0" y="3919538"/>
                  </a:moveTo>
                  <a:lnTo>
                    <a:pt x="612775" y="2984500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-11906" y="0"/>
              <a:ext cx="410751" cy="3421856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421856">
                  <a:moveTo>
                    <a:pt x="0" y="3421856"/>
                  </a:moveTo>
                  <a:lnTo>
                    <a:pt x="410751" y="2798680"/>
                  </a:lnTo>
                  <a:lnTo>
                    <a:pt x="409575" y="0"/>
                  </a:ln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-7144" y="-2381"/>
              <a:ext cx="238919" cy="29765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919" h="2976561">
                  <a:moveTo>
                    <a:pt x="0" y="2976561"/>
                  </a:moveTo>
                  <a:lnTo>
                    <a:pt x="238919" y="2616170"/>
                  </a:lnTo>
                  <a:cubicBezTo>
                    <a:pt x="238654" y="1744113"/>
                    <a:pt x="238390" y="872057"/>
                    <a:pt x="238125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1" y="274637"/>
            <a:ext cx="10363200" cy="1223963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1" y="1701797"/>
            <a:ext cx="10363200" cy="446227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9200" y="6356353"/>
            <a:ext cx="22352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816DB-3F2F-49C3-BC17-E4FB90446C12}" type="datetimeFigureOut">
              <a:rPr lang="en-US" smtClean="0"/>
              <a:t>4/12/2017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4401" y="6356353"/>
            <a:ext cx="52832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6401" y="6356353"/>
            <a:ext cx="10160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43FE1-958E-42F2-AA9C-B4E1B7F796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7801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600"/>
        </a:spcBef>
        <a:buClr>
          <a:schemeClr val="accent1"/>
        </a:buClr>
        <a:buSzPct val="10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1898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73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48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322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97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72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1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692" y="1379274"/>
            <a:ext cx="11325307" cy="1586563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Utilizing Screen Sharing Tools to Connect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3379525"/>
            <a:ext cx="8737600" cy="1752600"/>
          </a:xfrm>
        </p:spPr>
        <p:txBody>
          <a:bodyPr/>
          <a:lstStyle/>
          <a:p>
            <a:pPr algn="ctr"/>
            <a:r>
              <a:rPr lang="en-US" dirty="0" smtClean="0"/>
              <a:t>B303 - Retooling Tech: Screensharing </a:t>
            </a:r>
            <a:br>
              <a:rPr lang="en-US" dirty="0" smtClean="0"/>
            </a:br>
            <a:r>
              <a:rPr lang="en-US" dirty="0" smtClean="0"/>
              <a:t>&amp; Virtualized Workspaces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96151" y="0"/>
            <a:ext cx="23958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Internet Librarian 2013 </a:t>
            </a:r>
          </a:p>
          <a:p>
            <a:pPr algn="r"/>
            <a:r>
              <a:rPr lang="en-US" dirty="0" smtClean="0"/>
              <a:t>Oct. 28-30, 2013</a:t>
            </a:r>
          </a:p>
          <a:p>
            <a:pPr algn="r"/>
            <a:r>
              <a:rPr lang="en-US" dirty="0" smtClean="0"/>
              <a:t>Monterey, CA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66691" y="4754880"/>
            <a:ext cx="113253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Danielle Kane &amp; Jeff Schneidewind</a:t>
            </a:r>
          </a:p>
          <a:p>
            <a:pPr algn="ctr"/>
            <a:r>
              <a:rPr lang="en-US" sz="2800" dirty="0" smtClean="0"/>
              <a:t>University of California, Irvine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5471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80" r="3305" b="4911"/>
          <a:stretch/>
        </p:blipFill>
        <p:spPr>
          <a:xfrm>
            <a:off x="972560" y="92900"/>
            <a:ext cx="11035938" cy="660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01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009" y="0"/>
            <a:ext cx="10363200" cy="1141266"/>
          </a:xfrm>
        </p:spPr>
        <p:txBody>
          <a:bodyPr>
            <a:noAutofit/>
          </a:bodyPr>
          <a:lstStyle/>
          <a:p>
            <a:pPr algn="ctr"/>
            <a:r>
              <a:rPr lang="en-US" altLang="ko-KR" sz="5400" dirty="0">
                <a:solidFill>
                  <a:srgbClr val="FFFFFF"/>
                </a:solidFill>
                <a:latin typeface="Times New Roman" charset="0"/>
              </a:rPr>
              <a:t>Questions</a:t>
            </a:r>
            <a:endParaRPr lang="en-US" sz="5400" dirty="0"/>
          </a:p>
        </p:txBody>
      </p:sp>
      <p:sp>
        <p:nvSpPr>
          <p:cNvPr id="4" name="Rect 3"/>
          <p:cNvSpPr>
            <a:spLocks noGrp="1" noChangeArrowheads="1"/>
          </p:cNvSpPr>
          <p:nvPr>
            <p:ph idx="1"/>
          </p:nvPr>
        </p:nvSpPr>
        <p:spPr>
          <a:xfrm>
            <a:off x="908746" y="1534621"/>
            <a:ext cx="2710003" cy="1599700"/>
          </a:xfrm>
          <a:prstGeom prst="rect">
            <a:avLst/>
          </a:prstGeom>
          <a:noFill/>
          <a:ln w="0">
            <a:noFill/>
          </a:ln>
        </p:spPr>
        <p:txBody>
          <a:bodyPr wrap="square" lIns="58" tIns="29" rIns="58" bIns="29" anchor="t">
            <a:normAutofit/>
          </a:bodyPr>
          <a:lstStyle/>
          <a:p>
            <a:pPr marL="0" indent="0" defTabSz="50800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cap="none" dirty="0" smtClean="0">
                <a:solidFill>
                  <a:srgbClr val="FFFFFF"/>
                </a:solidFill>
                <a:latin typeface="Times New Roman" charset="0"/>
              </a:rPr>
              <a:t>Danielle Kane</a:t>
            </a:r>
          </a:p>
          <a:p>
            <a:pPr marL="0" indent="0" algn="ctr" defTabSz="50800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altLang="ko-KR" sz="2000" cap="none" dirty="0" smtClean="0">
              <a:solidFill>
                <a:srgbClr val="FFFFFF"/>
              </a:solidFill>
              <a:latin typeface="Times New Roman" charset="0"/>
            </a:endParaRPr>
          </a:p>
          <a:p>
            <a:pPr marL="0" indent="0" algn="ctr" defTabSz="50800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dirty="0">
                <a:solidFill>
                  <a:srgbClr val="FFFFFF"/>
                </a:solidFill>
                <a:latin typeface="Times New Roman" charset="0"/>
              </a:rPr>
              <a:t>k</a:t>
            </a:r>
            <a:r>
              <a:rPr lang="en-US" altLang="ko-KR" sz="3200" dirty="0" smtClean="0">
                <a:solidFill>
                  <a:srgbClr val="FFFFFF"/>
                </a:solidFill>
                <a:latin typeface="Times New Roman" charset="0"/>
              </a:rPr>
              <a:t>aned@uci.edu</a:t>
            </a:r>
            <a:endParaRPr lang="en-US" altLang="ko-KR" sz="3200" cap="none" dirty="0" smtClean="0">
              <a:solidFill>
                <a:srgbClr val="FFFFFF"/>
              </a:solidFill>
              <a:latin typeface="Times New Roman" charset="0"/>
            </a:endParaRPr>
          </a:p>
          <a:p>
            <a:pPr marL="0" indent="0" algn="ctr" defTabSz="50800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altLang="ko-KR" sz="2000" dirty="0">
              <a:solidFill>
                <a:srgbClr val="FFFFFF"/>
              </a:solidFill>
              <a:latin typeface="Times New Roman" charset="0"/>
            </a:endParaRPr>
          </a:p>
          <a:p>
            <a:pPr marL="0" indent="0" algn="ctr" defTabSz="50800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altLang="ko-KR" sz="1800" cap="none" dirty="0" smtClean="0">
              <a:solidFill>
                <a:srgbClr val="FFFFFF"/>
              </a:solidFill>
              <a:latin typeface="Times New Roman" charset="0"/>
            </a:endParaRPr>
          </a:p>
          <a:p>
            <a:pPr marL="0" indent="0" algn="ctr" defTabSz="50800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altLang="ko-KR" sz="1800" dirty="0">
              <a:solidFill>
                <a:srgbClr val="FFFFFF"/>
              </a:solidFill>
              <a:latin typeface="Times New Roman" charset="0"/>
            </a:endParaRPr>
          </a:p>
          <a:p>
            <a:pPr marL="0" indent="0" algn="l" defTabSz="50800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cap="none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080" y="3024429"/>
            <a:ext cx="2802358" cy="2802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132163" y="5778068"/>
            <a:ext cx="36930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http://goo.gl/5xQwD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25225" y="1534621"/>
            <a:ext cx="321456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 smtClean="0">
                <a:solidFill>
                  <a:srgbClr val="FFFFFF"/>
                </a:solidFill>
                <a:latin typeface="Times New Roman" charset="0"/>
              </a:rPr>
              <a:t>Jeff Schneidewind</a:t>
            </a:r>
          </a:p>
          <a:p>
            <a:pPr algn="ctr"/>
            <a:endParaRPr lang="en-US" altLang="ko-KR" sz="2000" dirty="0">
              <a:solidFill>
                <a:srgbClr val="FFFFFF"/>
              </a:solidFill>
              <a:latin typeface="Times New Roman" charset="0"/>
            </a:endParaRPr>
          </a:p>
          <a:p>
            <a:pPr algn="ctr"/>
            <a:r>
              <a:rPr lang="en-US" altLang="ko-KR" sz="3200" dirty="0" smtClean="0">
                <a:solidFill>
                  <a:srgbClr val="FFFFFF"/>
                </a:solidFill>
                <a:latin typeface="Times New Roman" charset="0"/>
              </a:rPr>
              <a:t>jhschnei@uci.edu</a:t>
            </a:r>
          </a:p>
          <a:p>
            <a:pPr algn="ctr"/>
            <a:endParaRPr lang="en-US" altLang="ko-KR" sz="2000" dirty="0">
              <a:solidFill>
                <a:srgbClr val="FFFFFF"/>
              </a:solidFill>
              <a:latin typeface="Times New Roman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529" y="3024429"/>
            <a:ext cx="2756229" cy="27562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466643" y="5239459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en-US" sz="3200" dirty="0"/>
          </a:p>
          <a:p>
            <a:pPr algn="ctr"/>
            <a:r>
              <a:rPr lang="en-US" sz="3200" dirty="0"/>
              <a:t>http://lib.uci.edu/jhs</a:t>
            </a:r>
          </a:p>
        </p:txBody>
      </p:sp>
    </p:spTree>
    <p:extLst>
      <p:ext uri="{BB962C8B-B14F-4D97-AF65-F5344CB8AC3E}">
        <p14:creationId xmlns:p14="http://schemas.microsoft.com/office/powerpoint/2010/main" val="414468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4436529"/>
              </p:ext>
            </p:extLst>
          </p:nvPr>
        </p:nvGraphicFramePr>
        <p:xfrm>
          <a:off x="0" y="0"/>
          <a:ext cx="12191998" cy="66115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3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87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2719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7114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Name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Cost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Talk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Chat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Webcam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Share screen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Mobile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Down-load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Participants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65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AnyMeeting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Free w/ads $18 per account / no ads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ym typeface="Symbol"/>
                        </a:rPr>
                        <a:t>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ym typeface="Symbol"/>
                        </a:rPr>
                        <a:t></a:t>
                      </a:r>
                      <a:endParaRPr lang="en-US" sz="1800" dirty="0" smtClean="0"/>
                    </a:p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ym typeface="Symbol"/>
                        </a:rPr>
                        <a:t>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ym typeface="Symbol"/>
                        </a:rPr>
                        <a:t></a:t>
                      </a:r>
                      <a:endParaRPr lang="en-US" sz="1800" dirty="0" smtClean="0"/>
                    </a:p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Attend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Java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Free: 200 (ads)</a:t>
                      </a:r>
                    </a:p>
                    <a:p>
                      <a:pPr algn="ctr"/>
                      <a:r>
                        <a:rPr lang="en-US" sz="1800" dirty="0" smtClean="0"/>
                        <a:t> paid = 25/200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7927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Google+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/>
                        <a:t>Free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ym typeface="Symbol"/>
                        </a:rPr>
                        <a:t>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ym typeface="Symbol"/>
                        </a:rPr>
                        <a:t>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ym typeface="Symbol"/>
                        </a:rPr>
                        <a:t>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ym typeface="Symbol"/>
                        </a:rPr>
                        <a:t>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ym typeface="Symbol"/>
                        </a:rPr>
                        <a:t>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Plug-in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Up to 10</a:t>
                      </a:r>
                      <a:endParaRPr lang="en-US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6643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Join.me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/>
                        <a:t>$13-$19/month per presenter. 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ym typeface="Symbol"/>
                        </a:rPr>
                        <a:t></a:t>
                      </a:r>
                      <a:endParaRPr lang="en-US" sz="1800" b="1" dirty="0" smtClean="0"/>
                    </a:p>
                    <a:p>
                      <a:pPr algn="ctr"/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ym typeface="Symbol"/>
                        </a:rPr>
                        <a:t></a:t>
                      </a:r>
                      <a:endParaRPr lang="en-US" sz="1800" b="1" dirty="0" smtClean="0"/>
                    </a:p>
                    <a:p>
                      <a:pPr algn="ctr"/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No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ym typeface="Symbol"/>
                        </a:rPr>
                        <a:t></a:t>
                      </a:r>
                      <a:endParaRPr lang="en-US" sz="1800" b="1" dirty="0" smtClean="0"/>
                    </a:p>
                    <a:p>
                      <a:pPr algn="ctr"/>
                      <a:r>
                        <a:rPr lang="en-US" sz="1800" b="1" dirty="0" smtClean="0"/>
                        <a:t>1 window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ym typeface="Symbol"/>
                        </a:rPr>
                        <a:t></a:t>
                      </a:r>
                      <a:endParaRPr lang="en-US" sz="1800" b="1" dirty="0" smtClean="0"/>
                    </a:p>
                    <a:p>
                      <a:pPr algn="ctr"/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Plug-in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Up to 10</a:t>
                      </a:r>
                      <a:endParaRPr lang="en-US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994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Uberconference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Pro version for $10 / $20 per month for toll-free calling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ym typeface="Symbol"/>
                        </a:rPr>
                        <a:t></a:t>
                      </a:r>
                      <a:endParaRPr lang="en-US" sz="1800" dirty="0" smtClean="0"/>
                    </a:p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No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No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No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ym typeface="Symbol"/>
                        </a:rPr>
                        <a:t></a:t>
                      </a:r>
                      <a:endParaRPr lang="en-US" sz="1800" dirty="0" smtClean="0"/>
                    </a:p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No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596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Screenleap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Free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No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No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No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ym typeface="Symbol"/>
                        </a:rPr>
                        <a:t></a:t>
                      </a:r>
                      <a:endParaRPr lang="en-US" sz="1800" dirty="0" smtClean="0"/>
                    </a:p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ym typeface="Symbol"/>
                        </a:rPr>
                        <a:t></a:t>
                      </a:r>
                      <a:endParaRPr lang="en-US" sz="1800" dirty="0" smtClean="0"/>
                    </a:p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Java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50-100 viewers.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596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Quick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Screenshare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Free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No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No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No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ym typeface="Symbol"/>
                        </a:rPr>
                        <a:t>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No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Java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 to 1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586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WebX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Free  License:</a:t>
                      </a:r>
                    </a:p>
                    <a:p>
                      <a:pPr algn="l"/>
                      <a:r>
                        <a:rPr lang="en-US" sz="1800" dirty="0" smtClean="0"/>
                        <a:t>$24, $49, $89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ym typeface="Symbol"/>
                        </a:rPr>
                        <a:t>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ym typeface="Symbol"/>
                        </a:rPr>
                        <a:t>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ym typeface="Symbol"/>
                        </a:rPr>
                        <a:t>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ym typeface="Symbol"/>
                        </a:rPr>
                        <a:t>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ym typeface="Symbol"/>
                        </a:rPr>
                        <a:t>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No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Varies by License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1596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Screen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Stream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Free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Optional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ym typeface="Symbol"/>
                        </a:rPr>
                        <a:t>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ym typeface="Symbol"/>
                        </a:rPr>
                        <a:t>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ym typeface="Symbol"/>
                        </a:rPr>
                        <a:t>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ym typeface="Symbol"/>
                        </a:rPr>
                        <a:t>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ym typeface="Symbol"/>
                        </a:rPr>
                        <a:t>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Limited</a:t>
                      </a:r>
                      <a:r>
                        <a:rPr lang="en-US" sz="1800" baseline="0" dirty="0" smtClean="0"/>
                        <a:t> by bandwidth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3295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Show Screen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$40/month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No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No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No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ym typeface="Symbol"/>
                        </a:rPr>
                        <a:t>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No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Java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Up to 15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7689805" y="6566956"/>
            <a:ext cx="45021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Chart prepared by Kane, D. &amp; Buckley, A. 2013</a:t>
            </a:r>
          </a:p>
        </p:txBody>
      </p:sp>
    </p:spTree>
    <p:extLst>
      <p:ext uri="{BB962C8B-B14F-4D97-AF65-F5344CB8AC3E}">
        <p14:creationId xmlns:p14="http://schemas.microsoft.com/office/powerpoint/2010/main" val="380282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9142" t="32772" r="31551" b="35985"/>
          <a:stretch/>
        </p:blipFill>
        <p:spPr>
          <a:xfrm>
            <a:off x="5841023" y="3883937"/>
            <a:ext cx="6165411" cy="2756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956" y="0"/>
            <a:ext cx="10363200" cy="629467"/>
          </a:xfrm>
        </p:spPr>
        <p:txBody>
          <a:bodyPr/>
          <a:lstStyle/>
          <a:p>
            <a:r>
              <a:rPr lang="en-US" dirty="0" smtClean="0"/>
              <a:t>Google+ Hangouts &amp; Join.me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3003" t="23707" r="26155" b="34312"/>
          <a:stretch/>
        </p:blipFill>
        <p:spPr>
          <a:xfrm>
            <a:off x="911412" y="822266"/>
            <a:ext cx="7643010" cy="317776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956" y="4000032"/>
            <a:ext cx="4775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http://www.google.com/+/learnmore/hangouts/</a:t>
            </a:r>
          </a:p>
        </p:txBody>
      </p:sp>
      <p:sp>
        <p:nvSpPr>
          <p:cNvPr id="7" name="Rectangle 6"/>
          <p:cNvSpPr/>
          <p:nvPr/>
        </p:nvSpPr>
        <p:spPr>
          <a:xfrm>
            <a:off x="10300646" y="3343922"/>
            <a:ext cx="1705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https://join.me/</a:t>
            </a:r>
          </a:p>
        </p:txBody>
      </p:sp>
    </p:spTree>
    <p:extLst>
      <p:ext uri="{BB962C8B-B14F-4D97-AF65-F5344CB8AC3E}">
        <p14:creationId xmlns:p14="http://schemas.microsoft.com/office/powerpoint/2010/main" val="227085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4378"/>
          <a:stretch/>
        </p:blipFill>
        <p:spPr>
          <a:xfrm>
            <a:off x="898848" y="81253"/>
            <a:ext cx="11174963" cy="665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1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3824"/>
          <a:stretch/>
        </p:blipFill>
        <p:spPr>
          <a:xfrm>
            <a:off x="883299" y="78533"/>
            <a:ext cx="11227836" cy="669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61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187" t="-1" r="21190" b="34451"/>
          <a:stretch/>
        </p:blipFill>
        <p:spPr>
          <a:xfrm>
            <a:off x="886768" y="74649"/>
            <a:ext cx="11233697" cy="669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74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902" y="0"/>
            <a:ext cx="10363200" cy="683788"/>
          </a:xfrm>
        </p:spPr>
        <p:txBody>
          <a:bodyPr/>
          <a:lstStyle/>
          <a:p>
            <a:r>
              <a:rPr lang="en-US" dirty="0" smtClean="0"/>
              <a:t>Many Ways to Screenshare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8790" y="1656530"/>
            <a:ext cx="10363200" cy="4462272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811" y="3801303"/>
            <a:ext cx="3778555" cy="24280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29622" y="6186815"/>
            <a:ext cx="1767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Instruction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659" y="929444"/>
            <a:ext cx="3812982" cy="24784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86553" y="3366519"/>
            <a:ext cx="43988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</a:t>
            </a:r>
            <a:r>
              <a:rPr lang="en-US" sz="2800" dirty="0" smtClean="0"/>
              <a:t>eetings/Conference </a:t>
            </a:r>
            <a:r>
              <a:rPr lang="en-US" sz="2800" dirty="0"/>
              <a:t>“Calls”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b="3824"/>
          <a:stretch/>
        </p:blipFill>
        <p:spPr>
          <a:xfrm>
            <a:off x="7119707" y="907156"/>
            <a:ext cx="3805659" cy="22694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b="4378"/>
          <a:stretch/>
        </p:blipFill>
        <p:spPr>
          <a:xfrm>
            <a:off x="1480319" y="3962096"/>
            <a:ext cx="3812982" cy="22708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64064" y="3210590"/>
            <a:ext cx="21440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Collaboration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22837" y="6160523"/>
            <a:ext cx="32565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Ad Hoc </a:t>
            </a:r>
            <a:r>
              <a:rPr lang="en-US" sz="2800" dirty="0" smtClean="0"/>
              <a:t>consultations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7126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6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4434086"/>
              </p:ext>
            </p:extLst>
          </p:nvPr>
        </p:nvGraphicFramePr>
        <p:xfrm>
          <a:off x="890545" y="71562"/>
          <a:ext cx="11052314" cy="6718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7182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395" y="30768"/>
            <a:ext cx="10363200" cy="803766"/>
          </a:xfrm>
        </p:spPr>
        <p:txBody>
          <a:bodyPr/>
          <a:lstStyle/>
          <a:p>
            <a:r>
              <a:rPr lang="en-US" dirty="0" smtClean="0"/>
              <a:t>The UCI Library Experience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32173687"/>
              </p:ext>
            </p:extLst>
          </p:nvPr>
        </p:nvGraphicFramePr>
        <p:xfrm>
          <a:off x="2163977" y="122359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Line Callout 2 7"/>
          <p:cNvSpPr/>
          <p:nvPr/>
        </p:nvSpPr>
        <p:spPr>
          <a:xfrm>
            <a:off x="7849387" y="87330"/>
            <a:ext cx="4198070" cy="2552175"/>
          </a:xfrm>
          <a:prstGeom prst="borderCallout2">
            <a:avLst>
              <a:gd name="adj1" fmla="val 18030"/>
              <a:gd name="adj2" fmla="val -261"/>
              <a:gd name="adj3" fmla="val 18750"/>
              <a:gd name="adj4" fmla="val -16667"/>
              <a:gd name="adj5" fmla="val 54171"/>
              <a:gd name="adj6" fmla="val -32541"/>
            </a:avLst>
          </a:prstGeom>
          <a:solidFill>
            <a:srgbClr val="3494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3494BA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18472" y="4732255"/>
            <a:ext cx="4091233" cy="1955413"/>
            <a:chOff x="518472" y="4732255"/>
            <a:chExt cx="4091233" cy="1955413"/>
          </a:xfrm>
        </p:grpSpPr>
        <p:sp>
          <p:nvSpPr>
            <p:cNvPr id="12" name="Line Callout 2 11"/>
            <p:cNvSpPr/>
            <p:nvPr/>
          </p:nvSpPr>
          <p:spPr>
            <a:xfrm rot="10800000">
              <a:off x="518472" y="4732255"/>
              <a:ext cx="4091233" cy="1955413"/>
            </a:xfrm>
            <a:prstGeom prst="borderCallout2">
              <a:avLst>
                <a:gd name="adj1" fmla="val 17786"/>
                <a:gd name="adj2" fmla="val 423"/>
                <a:gd name="adj3" fmla="val 18268"/>
                <a:gd name="adj4" fmla="val -10215"/>
                <a:gd name="adj5" fmla="val 30063"/>
                <a:gd name="adj6" fmla="val -2800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27" b="59196"/>
            <a:stretch/>
          </p:blipFill>
          <p:spPr bwMode="auto">
            <a:xfrm>
              <a:off x="605349" y="4831237"/>
              <a:ext cx="3922660" cy="17863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5" name="Group 14"/>
          <p:cNvGrpSpPr/>
          <p:nvPr/>
        </p:nvGrpSpPr>
        <p:grpSpPr>
          <a:xfrm>
            <a:off x="8598817" y="4513307"/>
            <a:ext cx="3088847" cy="2169649"/>
            <a:chOff x="8598817" y="4513307"/>
            <a:chExt cx="3088847" cy="2169649"/>
          </a:xfrm>
        </p:grpSpPr>
        <p:sp>
          <p:nvSpPr>
            <p:cNvPr id="13" name="Line Callout 2 12"/>
            <p:cNvSpPr/>
            <p:nvPr/>
          </p:nvSpPr>
          <p:spPr>
            <a:xfrm>
              <a:off x="8598817" y="4513307"/>
              <a:ext cx="3088847" cy="2169649"/>
            </a:xfrm>
            <a:prstGeom prst="borderCallout2">
              <a:avLst>
                <a:gd name="adj1" fmla="val 45254"/>
                <a:gd name="adj2" fmla="val -398"/>
                <a:gd name="adj3" fmla="val 44385"/>
                <a:gd name="adj4" fmla="val -6901"/>
                <a:gd name="adj5" fmla="val 3010"/>
                <a:gd name="adj6" fmla="val -1401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pic>
          <p:nvPicPr>
            <p:cNvPr id="1026" name="Picture 2" descr="http://cdn.destination360.com/north-america/us/california/irvine/hyatt-regency-irvine-map.gif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91512" y="4582937"/>
              <a:ext cx="2903456" cy="20303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/>
          <p:cNvGrpSpPr/>
          <p:nvPr/>
        </p:nvGrpSpPr>
        <p:grpSpPr>
          <a:xfrm>
            <a:off x="1465866" y="1719652"/>
            <a:ext cx="2441543" cy="2140243"/>
            <a:chOff x="1465866" y="1719652"/>
            <a:chExt cx="2441543" cy="2140243"/>
          </a:xfrm>
        </p:grpSpPr>
        <p:sp>
          <p:nvSpPr>
            <p:cNvPr id="14" name="Line Callout 2 13"/>
            <p:cNvSpPr/>
            <p:nvPr/>
          </p:nvSpPr>
          <p:spPr>
            <a:xfrm rot="10800000">
              <a:off x="1465866" y="1719652"/>
              <a:ext cx="2441543" cy="2140243"/>
            </a:xfrm>
            <a:prstGeom prst="borderCallout2">
              <a:avLst>
                <a:gd name="adj1" fmla="val 80414"/>
                <a:gd name="adj2" fmla="val -225"/>
                <a:gd name="adj3" fmla="val 80854"/>
                <a:gd name="adj4" fmla="val -12034"/>
                <a:gd name="adj5" fmla="val 24849"/>
                <a:gd name="adj6" fmla="val -1925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pic>
          <p:nvPicPr>
            <p:cNvPr id="1028" name="Picture 4" descr="All Encompassing Solution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5995" y="1804170"/>
              <a:ext cx="2281286" cy="1971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9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683" y="129545"/>
            <a:ext cx="4071068" cy="2481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770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Theme1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Theme1" id="{13E31409-02B0-4EA8-A575-92C1B21DAD8C}" vid="{1BC87A0E-09CC-4EFD-9C84-001BBAFA42E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</TotalTime>
  <Words>260</Words>
  <Application>Microsoft Office PowerPoint</Application>
  <PresentationFormat>Widescreen</PresentationFormat>
  <Paragraphs>128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HY중고딕</vt:lpstr>
      <vt:lpstr>Symbol</vt:lpstr>
      <vt:lpstr>Times New Roman</vt:lpstr>
      <vt:lpstr>Theme1</vt:lpstr>
      <vt:lpstr>Utilizing Screen Sharing Tools to Connect</vt:lpstr>
      <vt:lpstr>PowerPoint Presentation</vt:lpstr>
      <vt:lpstr>Google+ Hangouts &amp; Join.me</vt:lpstr>
      <vt:lpstr>PowerPoint Presentation</vt:lpstr>
      <vt:lpstr>PowerPoint Presentation</vt:lpstr>
      <vt:lpstr>PowerPoint Presentation</vt:lpstr>
      <vt:lpstr>Many Ways to Screenshare</vt:lpstr>
      <vt:lpstr>PowerPoint Presentation</vt:lpstr>
      <vt:lpstr>The UCI Library Experience</vt:lpstr>
      <vt:lpstr>PowerPoint Presentation</vt:lpstr>
      <vt:lpstr>Questions</vt:lpstr>
    </vt:vector>
  </TitlesOfParts>
  <Company>UCI Libraries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Danielle Kane</dc:creator>
  <cp:lastModifiedBy>Danielle Kane</cp:lastModifiedBy>
  <cp:revision>25</cp:revision>
  <dcterms:created xsi:type="dcterms:W3CDTF">2013-09-26T23:14:17Z</dcterms:created>
  <dcterms:modified xsi:type="dcterms:W3CDTF">2017-04-12T22:17:01Z</dcterms:modified>
</cp:coreProperties>
</file>