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
  </p:notesMasterIdLst>
  <p:sldIdLst>
    <p:sldId id="256" r:id="rId2"/>
    <p:sldId id="257" r:id="rId3"/>
  </p:sldIdLst>
  <p:sldSz cx="43891200" cy="3291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DB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216"/>
    <p:restoredTop sz="95296"/>
  </p:normalViewPr>
  <p:slideViewPr>
    <p:cSldViewPr snapToGrid="0" snapToObjects="1">
      <p:cViewPr>
        <p:scale>
          <a:sx n="78" d="100"/>
          <a:sy n="78" d="100"/>
        </p:scale>
        <p:origin x="-12184" y="-117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0E0A7B-A835-9849-89BD-F97771BDED8B}" type="datetimeFigureOut">
              <a:rPr lang="en-US" smtClean="0"/>
              <a:t>6/29/23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4200B7-C2A0-3242-83E1-4E47AA42CCE2}" type="slidenum">
              <a:rPr lang="en-US" smtClean="0"/>
              <a:t>‹#›</a:t>
            </a:fld>
            <a:endParaRPr lang="en-US"/>
          </a:p>
        </p:txBody>
      </p:sp>
    </p:spTree>
    <p:extLst>
      <p:ext uri="{BB962C8B-B14F-4D97-AF65-F5344CB8AC3E}">
        <p14:creationId xmlns:p14="http://schemas.microsoft.com/office/powerpoint/2010/main" val="3895204573"/>
      </p:ext>
    </p:extLst>
  </p:cSld>
  <p:clrMap bg1="lt1" tx1="dk1" bg2="lt2" tx2="dk2" accent1="accent1" accent2="accent2" accent3="accent3" accent4="accent4" accent5="accent5" accent6="accent6" hlink="hlink" folHlink="folHlink"/>
  <p:notesStyle>
    <a:lvl1pPr marL="0" algn="l" defTabSz="3686861" rtl="0" eaLnBrk="1" latinLnBrk="0" hangingPunct="1">
      <a:defRPr sz="4838" kern="1200">
        <a:solidFill>
          <a:schemeClr val="tx1"/>
        </a:solidFill>
        <a:latin typeface="+mn-lt"/>
        <a:ea typeface="+mn-ea"/>
        <a:cs typeface="+mn-cs"/>
      </a:defRPr>
    </a:lvl1pPr>
    <a:lvl2pPr marL="1843430" algn="l" defTabSz="3686861" rtl="0" eaLnBrk="1" latinLnBrk="0" hangingPunct="1">
      <a:defRPr sz="4838" kern="1200">
        <a:solidFill>
          <a:schemeClr val="tx1"/>
        </a:solidFill>
        <a:latin typeface="+mn-lt"/>
        <a:ea typeface="+mn-ea"/>
        <a:cs typeface="+mn-cs"/>
      </a:defRPr>
    </a:lvl2pPr>
    <a:lvl3pPr marL="3686861" algn="l" defTabSz="3686861" rtl="0" eaLnBrk="1" latinLnBrk="0" hangingPunct="1">
      <a:defRPr sz="4838" kern="1200">
        <a:solidFill>
          <a:schemeClr val="tx1"/>
        </a:solidFill>
        <a:latin typeface="+mn-lt"/>
        <a:ea typeface="+mn-ea"/>
        <a:cs typeface="+mn-cs"/>
      </a:defRPr>
    </a:lvl3pPr>
    <a:lvl4pPr marL="5530291" algn="l" defTabSz="3686861" rtl="0" eaLnBrk="1" latinLnBrk="0" hangingPunct="1">
      <a:defRPr sz="4838" kern="1200">
        <a:solidFill>
          <a:schemeClr val="tx1"/>
        </a:solidFill>
        <a:latin typeface="+mn-lt"/>
        <a:ea typeface="+mn-ea"/>
        <a:cs typeface="+mn-cs"/>
      </a:defRPr>
    </a:lvl4pPr>
    <a:lvl5pPr marL="7373722" algn="l" defTabSz="3686861" rtl="0" eaLnBrk="1" latinLnBrk="0" hangingPunct="1">
      <a:defRPr sz="4838" kern="1200">
        <a:solidFill>
          <a:schemeClr val="tx1"/>
        </a:solidFill>
        <a:latin typeface="+mn-lt"/>
        <a:ea typeface="+mn-ea"/>
        <a:cs typeface="+mn-cs"/>
      </a:defRPr>
    </a:lvl5pPr>
    <a:lvl6pPr marL="9217152" algn="l" defTabSz="3686861" rtl="0" eaLnBrk="1" latinLnBrk="0" hangingPunct="1">
      <a:defRPr sz="4838" kern="1200">
        <a:solidFill>
          <a:schemeClr val="tx1"/>
        </a:solidFill>
        <a:latin typeface="+mn-lt"/>
        <a:ea typeface="+mn-ea"/>
        <a:cs typeface="+mn-cs"/>
      </a:defRPr>
    </a:lvl6pPr>
    <a:lvl7pPr marL="11060582" algn="l" defTabSz="3686861" rtl="0" eaLnBrk="1" latinLnBrk="0" hangingPunct="1">
      <a:defRPr sz="4838" kern="1200">
        <a:solidFill>
          <a:schemeClr val="tx1"/>
        </a:solidFill>
        <a:latin typeface="+mn-lt"/>
        <a:ea typeface="+mn-ea"/>
        <a:cs typeface="+mn-cs"/>
      </a:defRPr>
    </a:lvl7pPr>
    <a:lvl8pPr marL="12904013" algn="l" defTabSz="3686861" rtl="0" eaLnBrk="1" latinLnBrk="0" hangingPunct="1">
      <a:defRPr sz="4838" kern="1200">
        <a:solidFill>
          <a:schemeClr val="tx1"/>
        </a:solidFill>
        <a:latin typeface="+mn-lt"/>
        <a:ea typeface="+mn-ea"/>
        <a:cs typeface="+mn-cs"/>
      </a:defRPr>
    </a:lvl8pPr>
    <a:lvl9pPr marL="14747443" algn="l" defTabSz="3686861" rtl="0" eaLnBrk="1" latinLnBrk="0" hangingPunct="1">
      <a:defRPr sz="4838"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5387342"/>
            <a:ext cx="37307520" cy="11460480"/>
          </a:xfrm>
        </p:spPr>
        <p:txBody>
          <a:bodyPr anchor="b"/>
          <a:lstStyle>
            <a:lvl1pPr algn="ctr">
              <a:defRPr sz="28800"/>
            </a:lvl1pPr>
          </a:lstStyle>
          <a:p>
            <a:r>
              <a:rPr lang="en-US"/>
              <a:t>Click to edit Master title style</a:t>
            </a:r>
            <a:endParaRPr lang="en-US" dirty="0"/>
          </a:p>
        </p:txBody>
      </p:sp>
      <p:sp>
        <p:nvSpPr>
          <p:cNvPr id="3" name="Subtitle 2"/>
          <p:cNvSpPr>
            <a:spLocks noGrp="1"/>
          </p:cNvSpPr>
          <p:nvPr>
            <p:ph type="subTitle" idx="1"/>
          </p:nvPr>
        </p:nvSpPr>
        <p:spPr>
          <a:xfrm>
            <a:off x="5486400" y="17289782"/>
            <a:ext cx="32918400" cy="7947658"/>
          </a:xfrm>
        </p:spPr>
        <p:txBody>
          <a:bodyPr/>
          <a:lstStyle>
            <a:lvl1pPr marL="0" indent="0" algn="ctr">
              <a:buNone/>
              <a:defRPr sz="11520"/>
            </a:lvl1pPr>
            <a:lvl2pPr marL="2194560" indent="0" algn="ctr">
              <a:buNone/>
              <a:defRPr sz="9600"/>
            </a:lvl2pPr>
            <a:lvl3pPr marL="4389120" indent="0" algn="ctr">
              <a:buNone/>
              <a:defRPr sz="8640"/>
            </a:lvl3pPr>
            <a:lvl4pPr marL="6583680" indent="0" algn="ctr">
              <a:buNone/>
              <a:defRPr sz="7680"/>
            </a:lvl4pPr>
            <a:lvl5pPr marL="8778240" indent="0" algn="ctr">
              <a:buNone/>
              <a:defRPr sz="7680"/>
            </a:lvl5pPr>
            <a:lvl6pPr marL="10972800" indent="0" algn="ctr">
              <a:buNone/>
              <a:defRPr sz="7680"/>
            </a:lvl6pPr>
            <a:lvl7pPr marL="13167360" indent="0" algn="ctr">
              <a:buNone/>
              <a:defRPr sz="7680"/>
            </a:lvl7pPr>
            <a:lvl8pPr marL="15361920" indent="0" algn="ctr">
              <a:buNone/>
              <a:defRPr sz="7680"/>
            </a:lvl8pPr>
            <a:lvl9pPr marL="17556480" indent="0" algn="ctr">
              <a:buNone/>
              <a:defRPr sz="768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DFF7B5A-46C0-D746-8979-F549A6D40308}" type="datetimeFigureOut">
              <a:rPr lang="en-US" smtClean="0"/>
              <a:t>6/29/23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F4371F-50E6-094D-AFA9-A5033871DB9D}" type="slidenum">
              <a:rPr lang="en-US" smtClean="0"/>
              <a:t>‹#›</a:t>
            </a:fld>
            <a:endParaRPr lang="en-US"/>
          </a:p>
        </p:txBody>
      </p:sp>
    </p:spTree>
    <p:extLst>
      <p:ext uri="{BB962C8B-B14F-4D97-AF65-F5344CB8AC3E}">
        <p14:creationId xmlns:p14="http://schemas.microsoft.com/office/powerpoint/2010/main" val="2726053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DFF7B5A-46C0-D746-8979-F549A6D40308}" type="datetimeFigureOut">
              <a:rPr lang="en-US" smtClean="0"/>
              <a:t>6/29/23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F4371F-50E6-094D-AFA9-A5033871DB9D}" type="slidenum">
              <a:rPr lang="en-US" smtClean="0"/>
              <a:t>‹#›</a:t>
            </a:fld>
            <a:endParaRPr lang="en-US"/>
          </a:p>
        </p:txBody>
      </p:sp>
    </p:spTree>
    <p:extLst>
      <p:ext uri="{BB962C8B-B14F-4D97-AF65-F5344CB8AC3E}">
        <p14:creationId xmlns:p14="http://schemas.microsoft.com/office/powerpoint/2010/main" val="29428781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409642" y="1752600"/>
            <a:ext cx="9464040" cy="2789682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017522" y="1752600"/>
            <a:ext cx="27843480" cy="2789682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DFF7B5A-46C0-D746-8979-F549A6D40308}" type="datetimeFigureOut">
              <a:rPr lang="en-US" smtClean="0"/>
              <a:t>6/29/23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F4371F-50E6-094D-AFA9-A5033871DB9D}" type="slidenum">
              <a:rPr lang="en-US" smtClean="0"/>
              <a:t>‹#›</a:t>
            </a:fld>
            <a:endParaRPr lang="en-US"/>
          </a:p>
        </p:txBody>
      </p:sp>
    </p:spTree>
    <p:extLst>
      <p:ext uri="{BB962C8B-B14F-4D97-AF65-F5344CB8AC3E}">
        <p14:creationId xmlns:p14="http://schemas.microsoft.com/office/powerpoint/2010/main" val="34841810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DFF7B5A-46C0-D746-8979-F549A6D40308}" type="datetimeFigureOut">
              <a:rPr lang="en-US" smtClean="0"/>
              <a:t>6/29/23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F4371F-50E6-094D-AFA9-A5033871DB9D}" type="slidenum">
              <a:rPr lang="en-US" smtClean="0"/>
              <a:t>‹#›</a:t>
            </a:fld>
            <a:endParaRPr lang="en-US"/>
          </a:p>
        </p:txBody>
      </p:sp>
    </p:spTree>
    <p:extLst>
      <p:ext uri="{BB962C8B-B14F-4D97-AF65-F5344CB8AC3E}">
        <p14:creationId xmlns:p14="http://schemas.microsoft.com/office/powerpoint/2010/main" val="12779023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94662" y="8206749"/>
            <a:ext cx="37856160" cy="13693138"/>
          </a:xfrm>
        </p:spPr>
        <p:txBody>
          <a:bodyPr anchor="b"/>
          <a:lstStyle>
            <a:lvl1pPr>
              <a:defRPr sz="28800"/>
            </a:lvl1pPr>
          </a:lstStyle>
          <a:p>
            <a:r>
              <a:rPr lang="en-US"/>
              <a:t>Click to edit Master title style</a:t>
            </a:r>
            <a:endParaRPr lang="en-US" dirty="0"/>
          </a:p>
        </p:txBody>
      </p:sp>
      <p:sp>
        <p:nvSpPr>
          <p:cNvPr id="3" name="Text Placeholder 2"/>
          <p:cNvSpPr>
            <a:spLocks noGrp="1"/>
          </p:cNvSpPr>
          <p:nvPr>
            <p:ph type="body" idx="1"/>
          </p:nvPr>
        </p:nvSpPr>
        <p:spPr>
          <a:xfrm>
            <a:off x="2994662" y="22029429"/>
            <a:ext cx="37856160" cy="7200898"/>
          </a:xfrm>
        </p:spPr>
        <p:txBody>
          <a:bodyPr/>
          <a:lstStyle>
            <a:lvl1pPr marL="0" indent="0">
              <a:buNone/>
              <a:defRPr sz="11520">
                <a:solidFill>
                  <a:schemeClr val="tx1"/>
                </a:solidFill>
              </a:defRPr>
            </a:lvl1pPr>
            <a:lvl2pPr marL="2194560" indent="0">
              <a:buNone/>
              <a:defRPr sz="9600">
                <a:solidFill>
                  <a:schemeClr val="tx1">
                    <a:tint val="75000"/>
                  </a:schemeClr>
                </a:solidFill>
              </a:defRPr>
            </a:lvl2pPr>
            <a:lvl3pPr marL="4389120" indent="0">
              <a:buNone/>
              <a:defRPr sz="8640">
                <a:solidFill>
                  <a:schemeClr val="tx1">
                    <a:tint val="75000"/>
                  </a:schemeClr>
                </a:solidFill>
              </a:defRPr>
            </a:lvl3pPr>
            <a:lvl4pPr marL="6583680" indent="0">
              <a:buNone/>
              <a:defRPr sz="7680">
                <a:solidFill>
                  <a:schemeClr val="tx1">
                    <a:tint val="75000"/>
                  </a:schemeClr>
                </a:solidFill>
              </a:defRPr>
            </a:lvl4pPr>
            <a:lvl5pPr marL="8778240" indent="0">
              <a:buNone/>
              <a:defRPr sz="7680">
                <a:solidFill>
                  <a:schemeClr val="tx1">
                    <a:tint val="75000"/>
                  </a:schemeClr>
                </a:solidFill>
              </a:defRPr>
            </a:lvl5pPr>
            <a:lvl6pPr marL="10972800" indent="0">
              <a:buNone/>
              <a:defRPr sz="7680">
                <a:solidFill>
                  <a:schemeClr val="tx1">
                    <a:tint val="75000"/>
                  </a:schemeClr>
                </a:solidFill>
              </a:defRPr>
            </a:lvl6pPr>
            <a:lvl7pPr marL="13167360" indent="0">
              <a:buNone/>
              <a:defRPr sz="7680">
                <a:solidFill>
                  <a:schemeClr val="tx1">
                    <a:tint val="75000"/>
                  </a:schemeClr>
                </a:solidFill>
              </a:defRPr>
            </a:lvl7pPr>
            <a:lvl8pPr marL="15361920" indent="0">
              <a:buNone/>
              <a:defRPr sz="7680">
                <a:solidFill>
                  <a:schemeClr val="tx1">
                    <a:tint val="75000"/>
                  </a:schemeClr>
                </a:solidFill>
              </a:defRPr>
            </a:lvl8pPr>
            <a:lvl9pPr marL="17556480" indent="0">
              <a:buNone/>
              <a:defRPr sz="768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DFF7B5A-46C0-D746-8979-F549A6D40308}" type="datetimeFigureOut">
              <a:rPr lang="en-US" smtClean="0"/>
              <a:t>6/29/23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F4371F-50E6-094D-AFA9-A5033871DB9D}" type="slidenum">
              <a:rPr lang="en-US" smtClean="0"/>
              <a:t>‹#›</a:t>
            </a:fld>
            <a:endParaRPr lang="en-US"/>
          </a:p>
        </p:txBody>
      </p:sp>
    </p:spTree>
    <p:extLst>
      <p:ext uri="{BB962C8B-B14F-4D97-AF65-F5344CB8AC3E}">
        <p14:creationId xmlns:p14="http://schemas.microsoft.com/office/powerpoint/2010/main" val="41847186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017520" y="8763000"/>
            <a:ext cx="1865376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2219920" y="8763000"/>
            <a:ext cx="1865376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DFF7B5A-46C0-D746-8979-F549A6D40308}" type="datetimeFigureOut">
              <a:rPr lang="en-US" smtClean="0"/>
              <a:t>6/29/23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F4371F-50E6-094D-AFA9-A5033871DB9D}" type="slidenum">
              <a:rPr lang="en-US" smtClean="0"/>
              <a:t>‹#›</a:t>
            </a:fld>
            <a:endParaRPr lang="en-US"/>
          </a:p>
        </p:txBody>
      </p:sp>
    </p:spTree>
    <p:extLst>
      <p:ext uri="{BB962C8B-B14F-4D97-AF65-F5344CB8AC3E}">
        <p14:creationId xmlns:p14="http://schemas.microsoft.com/office/powerpoint/2010/main" val="13832493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23237" y="1752607"/>
            <a:ext cx="37856160" cy="6362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3023242" y="8069582"/>
            <a:ext cx="18568032"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4" name="Content Placeholder 3"/>
          <p:cNvSpPr>
            <a:spLocks noGrp="1"/>
          </p:cNvSpPr>
          <p:nvPr>
            <p:ph sz="half" idx="2"/>
          </p:nvPr>
        </p:nvSpPr>
        <p:spPr>
          <a:xfrm>
            <a:off x="3023242" y="12024360"/>
            <a:ext cx="18568032"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2219922" y="8069582"/>
            <a:ext cx="18659477"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6" name="Content Placeholder 5"/>
          <p:cNvSpPr>
            <a:spLocks noGrp="1"/>
          </p:cNvSpPr>
          <p:nvPr>
            <p:ph sz="quarter" idx="4"/>
          </p:nvPr>
        </p:nvSpPr>
        <p:spPr>
          <a:xfrm>
            <a:off x="22219922" y="12024360"/>
            <a:ext cx="18659477"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DFF7B5A-46C0-D746-8979-F549A6D40308}" type="datetimeFigureOut">
              <a:rPr lang="en-US" smtClean="0"/>
              <a:t>6/29/23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CF4371F-50E6-094D-AFA9-A5033871DB9D}" type="slidenum">
              <a:rPr lang="en-US" smtClean="0"/>
              <a:t>‹#›</a:t>
            </a:fld>
            <a:endParaRPr lang="en-US"/>
          </a:p>
        </p:txBody>
      </p:sp>
    </p:spTree>
    <p:extLst>
      <p:ext uri="{BB962C8B-B14F-4D97-AF65-F5344CB8AC3E}">
        <p14:creationId xmlns:p14="http://schemas.microsoft.com/office/powerpoint/2010/main" val="592699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DFF7B5A-46C0-D746-8979-F549A6D40308}" type="datetimeFigureOut">
              <a:rPr lang="en-US" smtClean="0"/>
              <a:t>6/29/23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CF4371F-50E6-094D-AFA9-A5033871DB9D}" type="slidenum">
              <a:rPr lang="en-US" smtClean="0"/>
              <a:t>‹#›</a:t>
            </a:fld>
            <a:endParaRPr lang="en-US"/>
          </a:p>
        </p:txBody>
      </p:sp>
    </p:spTree>
    <p:extLst>
      <p:ext uri="{BB962C8B-B14F-4D97-AF65-F5344CB8AC3E}">
        <p14:creationId xmlns:p14="http://schemas.microsoft.com/office/powerpoint/2010/main" val="39504974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FF7B5A-46C0-D746-8979-F549A6D40308}" type="datetimeFigureOut">
              <a:rPr lang="en-US" smtClean="0"/>
              <a:t>6/29/23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CF4371F-50E6-094D-AFA9-A5033871DB9D}" type="slidenum">
              <a:rPr lang="en-US" smtClean="0"/>
              <a:t>‹#›</a:t>
            </a:fld>
            <a:endParaRPr lang="en-US"/>
          </a:p>
        </p:txBody>
      </p:sp>
    </p:spTree>
    <p:extLst>
      <p:ext uri="{BB962C8B-B14F-4D97-AF65-F5344CB8AC3E}">
        <p14:creationId xmlns:p14="http://schemas.microsoft.com/office/powerpoint/2010/main" val="35743580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a:t>Click to edit Master title style</a:t>
            </a:r>
            <a:endParaRPr lang="en-US" dirty="0"/>
          </a:p>
        </p:txBody>
      </p:sp>
      <p:sp>
        <p:nvSpPr>
          <p:cNvPr id="3" name="Content Placeholder 2"/>
          <p:cNvSpPr>
            <a:spLocks noGrp="1"/>
          </p:cNvSpPr>
          <p:nvPr>
            <p:ph idx="1"/>
          </p:nvPr>
        </p:nvSpPr>
        <p:spPr>
          <a:xfrm>
            <a:off x="18659477" y="4739647"/>
            <a:ext cx="22219920" cy="23393400"/>
          </a:xfrm>
        </p:spPr>
        <p:txBody>
          <a:bodyPr/>
          <a:lstStyle>
            <a:lvl1pPr>
              <a:defRPr sz="15360"/>
            </a:lvl1pPr>
            <a:lvl2pPr>
              <a:defRPr sz="13440"/>
            </a:lvl2pPr>
            <a:lvl3pPr>
              <a:defRPr sz="11520"/>
            </a:lvl3pPr>
            <a:lvl4pPr>
              <a:defRPr sz="9600"/>
            </a:lvl4pPr>
            <a:lvl5pPr>
              <a:defRPr sz="9600"/>
            </a:lvl5pPr>
            <a:lvl6pPr>
              <a:defRPr sz="9600"/>
            </a:lvl6pPr>
            <a:lvl7pPr>
              <a:defRPr sz="9600"/>
            </a:lvl7pPr>
            <a:lvl8pPr>
              <a:defRPr sz="9600"/>
            </a:lvl8pPr>
            <a:lvl9pPr>
              <a:defRPr sz="9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3DFF7B5A-46C0-D746-8979-F549A6D40308}" type="datetimeFigureOut">
              <a:rPr lang="en-US" smtClean="0"/>
              <a:t>6/29/23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F4371F-50E6-094D-AFA9-A5033871DB9D}" type="slidenum">
              <a:rPr lang="en-US" smtClean="0"/>
              <a:t>‹#›</a:t>
            </a:fld>
            <a:endParaRPr lang="en-US"/>
          </a:p>
        </p:txBody>
      </p:sp>
    </p:spTree>
    <p:extLst>
      <p:ext uri="{BB962C8B-B14F-4D97-AF65-F5344CB8AC3E}">
        <p14:creationId xmlns:p14="http://schemas.microsoft.com/office/powerpoint/2010/main" val="15075464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a:t>Click to edit Master title style</a:t>
            </a:r>
            <a:endParaRPr lang="en-US" dirty="0"/>
          </a:p>
        </p:txBody>
      </p:sp>
      <p:sp>
        <p:nvSpPr>
          <p:cNvPr id="3" name="Picture Placeholder 2"/>
          <p:cNvSpPr>
            <a:spLocks noGrp="1" noChangeAspect="1"/>
          </p:cNvSpPr>
          <p:nvPr>
            <p:ph type="pic" idx="1"/>
          </p:nvPr>
        </p:nvSpPr>
        <p:spPr>
          <a:xfrm>
            <a:off x="18659477" y="4739647"/>
            <a:ext cx="22219920" cy="23393400"/>
          </a:xfrm>
        </p:spPr>
        <p:txBody>
          <a:bodyPr anchor="t"/>
          <a:lstStyle>
            <a:lvl1pPr marL="0" indent="0">
              <a:buNone/>
              <a:defRPr sz="15360"/>
            </a:lvl1pPr>
            <a:lvl2pPr marL="2194560" indent="0">
              <a:buNone/>
              <a:defRPr sz="13440"/>
            </a:lvl2pPr>
            <a:lvl3pPr marL="4389120" indent="0">
              <a:buNone/>
              <a:defRPr sz="1152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r>
              <a:rPr lang="en-US"/>
              <a:t>Click icon to add picture</a:t>
            </a:r>
            <a:endParaRPr lang="en-US" dirty="0"/>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3DFF7B5A-46C0-D746-8979-F549A6D40308}" type="datetimeFigureOut">
              <a:rPr lang="en-US" smtClean="0"/>
              <a:t>6/29/23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F4371F-50E6-094D-AFA9-A5033871DB9D}" type="slidenum">
              <a:rPr lang="en-US" smtClean="0"/>
              <a:t>‹#›</a:t>
            </a:fld>
            <a:endParaRPr lang="en-US"/>
          </a:p>
        </p:txBody>
      </p:sp>
    </p:spTree>
    <p:extLst>
      <p:ext uri="{BB962C8B-B14F-4D97-AF65-F5344CB8AC3E}">
        <p14:creationId xmlns:p14="http://schemas.microsoft.com/office/powerpoint/2010/main" val="41817474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17520" y="1752607"/>
            <a:ext cx="37856160" cy="6362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017520" y="8763000"/>
            <a:ext cx="37856160" cy="208864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017520" y="30510487"/>
            <a:ext cx="9875520" cy="1752600"/>
          </a:xfrm>
          <a:prstGeom prst="rect">
            <a:avLst/>
          </a:prstGeom>
        </p:spPr>
        <p:txBody>
          <a:bodyPr vert="horz" lIns="91440" tIns="45720" rIns="91440" bIns="45720" rtlCol="0" anchor="ctr"/>
          <a:lstStyle>
            <a:lvl1pPr algn="l">
              <a:defRPr sz="5760">
                <a:solidFill>
                  <a:schemeClr val="tx1">
                    <a:tint val="75000"/>
                  </a:schemeClr>
                </a:solidFill>
              </a:defRPr>
            </a:lvl1pPr>
          </a:lstStyle>
          <a:p>
            <a:fld id="{3DFF7B5A-46C0-D746-8979-F549A6D40308}" type="datetimeFigureOut">
              <a:rPr lang="en-US" smtClean="0"/>
              <a:t>6/29/23</a:t>
            </a:fld>
            <a:endParaRPr lang="en-US"/>
          </a:p>
        </p:txBody>
      </p:sp>
      <p:sp>
        <p:nvSpPr>
          <p:cNvPr id="5" name="Footer Placeholder 4"/>
          <p:cNvSpPr>
            <a:spLocks noGrp="1"/>
          </p:cNvSpPr>
          <p:nvPr>
            <p:ph type="ftr" sz="quarter" idx="3"/>
          </p:nvPr>
        </p:nvSpPr>
        <p:spPr>
          <a:xfrm>
            <a:off x="14538960" y="30510487"/>
            <a:ext cx="14813280" cy="1752600"/>
          </a:xfrm>
          <a:prstGeom prst="rect">
            <a:avLst/>
          </a:prstGeom>
        </p:spPr>
        <p:txBody>
          <a:bodyPr vert="horz" lIns="91440" tIns="45720" rIns="91440" bIns="45720" rtlCol="0" anchor="ctr"/>
          <a:lstStyle>
            <a:lvl1pPr algn="ctr">
              <a:defRPr sz="57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0998160" y="30510487"/>
            <a:ext cx="9875520" cy="1752600"/>
          </a:xfrm>
          <a:prstGeom prst="rect">
            <a:avLst/>
          </a:prstGeom>
        </p:spPr>
        <p:txBody>
          <a:bodyPr vert="horz" lIns="91440" tIns="45720" rIns="91440" bIns="45720" rtlCol="0" anchor="ctr"/>
          <a:lstStyle>
            <a:lvl1pPr algn="r">
              <a:defRPr sz="5760">
                <a:solidFill>
                  <a:schemeClr val="tx1">
                    <a:tint val="75000"/>
                  </a:schemeClr>
                </a:solidFill>
              </a:defRPr>
            </a:lvl1pPr>
          </a:lstStyle>
          <a:p>
            <a:fld id="{6CF4371F-50E6-094D-AFA9-A5033871DB9D}" type="slidenum">
              <a:rPr lang="en-US" smtClean="0"/>
              <a:t>‹#›</a:t>
            </a:fld>
            <a:endParaRPr lang="en-US"/>
          </a:p>
        </p:txBody>
      </p:sp>
    </p:spTree>
    <p:extLst>
      <p:ext uri="{BB962C8B-B14F-4D97-AF65-F5344CB8AC3E}">
        <p14:creationId xmlns:p14="http://schemas.microsoft.com/office/powerpoint/2010/main" val="3527065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389120" rtl="0" eaLnBrk="1" latinLnBrk="0" hangingPunct="1">
        <a:lnSpc>
          <a:spcPct val="90000"/>
        </a:lnSpc>
        <a:spcBef>
          <a:spcPct val="0"/>
        </a:spcBef>
        <a:buNone/>
        <a:defRPr sz="21120" kern="1200">
          <a:solidFill>
            <a:schemeClr val="tx1"/>
          </a:solidFill>
          <a:latin typeface="+mj-lt"/>
          <a:ea typeface="+mj-ea"/>
          <a:cs typeface="+mj-cs"/>
        </a:defRPr>
      </a:lvl1pPr>
    </p:titleStyle>
    <p:bodyStyle>
      <a:lvl1pPr marL="1097280" indent="-1097280" algn="l" defTabSz="4389120" rtl="0" eaLnBrk="1" latinLnBrk="0" hangingPunct="1">
        <a:lnSpc>
          <a:spcPct val="90000"/>
        </a:lnSpc>
        <a:spcBef>
          <a:spcPts val="4800"/>
        </a:spcBef>
        <a:buFont typeface="Arial" panose="020B0604020202020204" pitchFamily="34" charset="0"/>
        <a:buChar char="•"/>
        <a:defRPr sz="13440" kern="1200">
          <a:solidFill>
            <a:schemeClr val="tx1"/>
          </a:solidFill>
          <a:latin typeface="+mn-lt"/>
          <a:ea typeface="+mn-ea"/>
          <a:cs typeface="+mn-cs"/>
        </a:defRPr>
      </a:lvl1pPr>
      <a:lvl2pPr marL="3291840" indent="-1097280" algn="l" defTabSz="4389120" rtl="0" eaLnBrk="1" latinLnBrk="0" hangingPunct="1">
        <a:lnSpc>
          <a:spcPct val="90000"/>
        </a:lnSpc>
        <a:spcBef>
          <a:spcPts val="2400"/>
        </a:spcBef>
        <a:buFont typeface="Arial" panose="020B0604020202020204" pitchFamily="34" charset="0"/>
        <a:buChar char="•"/>
        <a:defRPr sz="11520" kern="1200">
          <a:solidFill>
            <a:schemeClr val="tx1"/>
          </a:solidFill>
          <a:latin typeface="+mn-lt"/>
          <a:ea typeface="+mn-ea"/>
          <a:cs typeface="+mn-cs"/>
        </a:defRPr>
      </a:lvl2pPr>
      <a:lvl3pPr marL="5486400" indent="-1097280" algn="l" defTabSz="4389120" rtl="0" eaLnBrk="1" latinLnBrk="0" hangingPunct="1">
        <a:lnSpc>
          <a:spcPct val="90000"/>
        </a:lnSpc>
        <a:spcBef>
          <a:spcPts val="2400"/>
        </a:spcBef>
        <a:buFont typeface="Arial" panose="020B0604020202020204" pitchFamily="34" charset="0"/>
        <a:buChar char="•"/>
        <a:defRPr sz="9600" kern="1200">
          <a:solidFill>
            <a:schemeClr val="tx1"/>
          </a:solidFill>
          <a:latin typeface="+mn-lt"/>
          <a:ea typeface="+mn-ea"/>
          <a:cs typeface="+mn-cs"/>
        </a:defRPr>
      </a:lvl3pPr>
      <a:lvl4pPr marL="76809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4pPr>
      <a:lvl5pPr marL="987552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p:bodyStyle>
    <p:other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emf"/><Relationship Id="rId5" Type="http://schemas.openxmlformats.org/officeDocument/2006/relationships/image" Target="../media/image4.sv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5.emf"/><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F2FED889-FBB4-8C07-1B5B-DC761D64213E}"/>
              </a:ext>
            </a:extLst>
          </p:cNvPr>
          <p:cNvPicPr>
            <a:picLocks noChangeAspect="1"/>
          </p:cNvPicPr>
          <p:nvPr/>
        </p:nvPicPr>
        <p:blipFill rotWithShape="1">
          <a:blip r:embed="rId2"/>
          <a:srcRect t="35018" b="27511"/>
          <a:stretch/>
        </p:blipFill>
        <p:spPr>
          <a:xfrm>
            <a:off x="11879905" y="7446690"/>
            <a:ext cx="19707304" cy="9556477"/>
          </a:xfrm>
          <a:prstGeom prst="rect">
            <a:avLst/>
          </a:prstGeom>
        </p:spPr>
      </p:pic>
      <p:sp>
        <p:nvSpPr>
          <p:cNvPr id="12" name="Subtitle 3">
            <a:extLst>
              <a:ext uri="{FF2B5EF4-FFF2-40B4-BE49-F238E27FC236}">
                <a16:creationId xmlns:a16="http://schemas.microsoft.com/office/drawing/2014/main" id="{40E13222-3A69-3D9C-4588-FBF1CD000D0D}"/>
              </a:ext>
            </a:extLst>
          </p:cNvPr>
          <p:cNvSpPr txBox="1">
            <a:spLocks/>
          </p:cNvSpPr>
          <p:nvPr/>
        </p:nvSpPr>
        <p:spPr bwMode="auto">
          <a:xfrm>
            <a:off x="30760548" y="18318754"/>
            <a:ext cx="12027457" cy="11346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457200">
              <a:defRPr sz="6400">
                <a:solidFill>
                  <a:schemeClr val="tx1"/>
                </a:solidFill>
                <a:latin typeface="Calibri" charset="0"/>
                <a:ea typeface="ＭＳ Ｐゴシック" charset="-128"/>
              </a:defRPr>
            </a:lvl1pPr>
            <a:lvl2pPr marL="742950" indent="-285750" defTabSz="457200">
              <a:defRPr sz="6400">
                <a:solidFill>
                  <a:schemeClr val="tx1"/>
                </a:solidFill>
                <a:latin typeface="Calibri" charset="0"/>
                <a:ea typeface="ＭＳ Ｐゴシック" charset="-128"/>
              </a:defRPr>
            </a:lvl2pPr>
            <a:lvl3pPr marL="1143000" indent="-228600" defTabSz="457200">
              <a:defRPr sz="6400">
                <a:solidFill>
                  <a:schemeClr val="tx1"/>
                </a:solidFill>
                <a:latin typeface="Calibri" charset="0"/>
                <a:ea typeface="ＭＳ Ｐゴシック" charset="-128"/>
              </a:defRPr>
            </a:lvl3pPr>
            <a:lvl4pPr marL="1600200" indent="-228600" defTabSz="457200">
              <a:defRPr sz="6400">
                <a:solidFill>
                  <a:schemeClr val="tx1"/>
                </a:solidFill>
                <a:latin typeface="Calibri" charset="0"/>
                <a:ea typeface="ＭＳ Ｐゴシック" charset="-128"/>
              </a:defRPr>
            </a:lvl4pPr>
            <a:lvl5pPr marL="2057400" indent="-228600" defTabSz="457200">
              <a:defRPr sz="6400">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sz="6400">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sz="6400">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sz="6400">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sz="6400">
                <a:solidFill>
                  <a:schemeClr val="tx1"/>
                </a:solidFill>
                <a:latin typeface="Calibri" charset="0"/>
                <a:ea typeface="ＭＳ Ｐゴシック" charset="-128"/>
              </a:defRPr>
            </a:lvl9pPr>
          </a:lstStyle>
          <a:p>
            <a:pPr algn="just" eaLnBrk="1" hangingPunct="1">
              <a:spcBef>
                <a:spcPct val="20000"/>
              </a:spcBef>
              <a:spcAft>
                <a:spcPts val="1600"/>
              </a:spcAft>
            </a:pPr>
            <a:r>
              <a:rPr lang="en-US" altLang="en-US" sz="3200" dirty="0">
                <a:solidFill>
                  <a:srgbClr val="007DBA"/>
                </a:solidFill>
                <a:latin typeface="+mn-lt"/>
              </a:rPr>
              <a:t>Discussion</a:t>
            </a:r>
            <a:r>
              <a:rPr lang="en-US" altLang="en-US" sz="2000" dirty="0">
                <a:solidFill>
                  <a:srgbClr val="007DBA"/>
                </a:solidFill>
                <a:latin typeface="+mn-lt"/>
              </a:rPr>
              <a:t> </a:t>
            </a:r>
          </a:p>
          <a:p>
            <a:pPr algn="just"/>
            <a:r>
              <a:rPr lang="en-US" sz="2400" dirty="0">
                <a:latin typeface="+mn-lt"/>
              </a:rPr>
              <a:t>To determine operational needs to care for patients with Long COVID, we surveyed almost 10,000 patients who tested positive for COVID-19 at our institution. To our knowledge, this represents the first population-based outreach study of Long COVID symptoms in this spectrum of patients within a health system, particularly as most were not hospitalized for COVID-19 (&gt;85% of respondents). In our experience at the UCSDH Post-COVID Care Clinic (over 150 unique patients seen to date), many patients seeking care for Long COVID symptoms are self-referred, referred by Workers Compensation or another specialist physician within the health system; suggesting our clinic cohort may not represent the full spectrum of patients within our health system.  </a:t>
            </a:r>
          </a:p>
          <a:p>
            <a:pPr algn="just"/>
            <a:endParaRPr lang="en-US" sz="2400" dirty="0">
              <a:latin typeface="+mn-lt"/>
            </a:endParaRPr>
          </a:p>
          <a:p>
            <a:pPr algn="just"/>
            <a:r>
              <a:rPr lang="en-US" sz="2400" dirty="0">
                <a:latin typeface="+mn-lt"/>
              </a:rPr>
              <a:t>The survey results demonstrate that patients experiencing Long COVID symptoms have a significant impact on their daily functioning and mental health, with about 1/3 reporting absenteeism and 2/3 reporting daily impact on functioning, and ¼ screening positive for depression and anxiety, which has major implications for population-based screening for post-COVID morbidity.  To identify patients who may be experiencing these post-COVID sequalae, large population-based surveys like ours can be utilized across health systems to better triage patients who may need closer follow-up care with their primary care provider. </a:t>
            </a:r>
          </a:p>
          <a:p>
            <a:pPr algn="just"/>
            <a:endParaRPr lang="en-US" sz="2400" dirty="0">
              <a:latin typeface="+mn-lt"/>
            </a:endParaRPr>
          </a:p>
          <a:p>
            <a:pPr algn="just"/>
            <a:r>
              <a:rPr lang="en-US" sz="2400" dirty="0">
                <a:latin typeface="+mn-lt"/>
              </a:rPr>
              <a:t>As a single-institution technology-based assessment, this study is limited due to inherent biases; however, the relatively large number of respondents suggests the symptom distribution may still be representative. Furthermore, the response rate may suggest underestimation of individuals affected by Long COVID who have yet to be diagnosed or linked to care and may benefit from comprehensive services for Long COVID. Our survey results confirm prior studies showing that many patients experience symptoms months after testing positive for COVID-19.</a:t>
            </a:r>
            <a:r>
              <a:rPr lang="en-US" sz="2400" baseline="30000" dirty="0">
                <a:latin typeface="+mn-lt"/>
              </a:rPr>
              <a:t>1-4</a:t>
            </a:r>
            <a:r>
              <a:rPr lang="en-US" sz="2400" dirty="0">
                <a:latin typeface="+mn-lt"/>
              </a:rPr>
              <a:t> Ongoing studies will further define the pathophysiology of Long COVID as well as protective factors in primary prevention and therapeutics.</a:t>
            </a:r>
            <a:r>
              <a:rPr lang="en-US" sz="2400" baseline="30000" dirty="0">
                <a:latin typeface="+mn-lt"/>
              </a:rPr>
              <a:t>7,8</a:t>
            </a:r>
            <a:r>
              <a:rPr lang="en-US" sz="2400" dirty="0">
                <a:latin typeface="+mn-lt"/>
              </a:rPr>
              <a:t> Long COVID prevalence assessments can be used at a health system level to improve operational strategy for patient outreach and longitudinal clinical support. Nationally, further evaluations are needed to better understand the impact of Long COVID to the general population. </a:t>
            </a:r>
          </a:p>
          <a:p>
            <a:pPr algn="just" eaLnBrk="1" hangingPunct="1">
              <a:buFont typeface="Arial" charset="0"/>
              <a:buNone/>
            </a:pPr>
            <a:endParaRPr lang="en-US" altLang="en-US" sz="2000" dirty="0">
              <a:solidFill>
                <a:srgbClr val="000000"/>
              </a:solidFill>
              <a:latin typeface="+mn-lt"/>
            </a:endParaRPr>
          </a:p>
        </p:txBody>
      </p:sp>
      <p:sp>
        <p:nvSpPr>
          <p:cNvPr id="14" name="TextBox 13">
            <a:extLst>
              <a:ext uri="{FF2B5EF4-FFF2-40B4-BE49-F238E27FC236}">
                <a16:creationId xmlns:a16="http://schemas.microsoft.com/office/drawing/2014/main" id="{A571CC96-EB2D-3BEB-6DF7-61E721107F3F}"/>
              </a:ext>
            </a:extLst>
          </p:cNvPr>
          <p:cNvSpPr txBox="1"/>
          <p:nvPr/>
        </p:nvSpPr>
        <p:spPr>
          <a:xfrm>
            <a:off x="642256" y="600489"/>
            <a:ext cx="32193017" cy="2728439"/>
          </a:xfrm>
          <a:prstGeom prst="rect">
            <a:avLst/>
          </a:prstGeom>
          <a:noFill/>
        </p:spPr>
        <p:txBody>
          <a:bodyPr wrap="square" lIns="0" tIns="0" rIns="0" bIns="0">
            <a:spAutoFit/>
          </a:bodyPr>
          <a:lstStyle/>
          <a:p>
            <a:pPr defTabSz="1218766" eaLnBrk="1" hangingPunct="1">
              <a:lnSpc>
                <a:spcPct val="90000"/>
              </a:lnSpc>
              <a:spcAft>
                <a:spcPts val="2700"/>
              </a:spcAft>
              <a:defRPr/>
            </a:pPr>
            <a:r>
              <a:rPr lang="en-US" sz="7600" b="1" dirty="0"/>
              <a:t>Population-based evaluation of post-acute COVID-19 chronic sequelae in patients who tested positive for SARS-CoV-2</a:t>
            </a:r>
            <a:endParaRPr lang="en-US" sz="7600" spc="-67" dirty="0">
              <a:solidFill>
                <a:srgbClr val="007DBA"/>
              </a:solidFill>
            </a:endParaRPr>
          </a:p>
          <a:p>
            <a:pPr defTabSz="1218766" eaLnBrk="1" hangingPunct="1">
              <a:defRPr/>
            </a:pPr>
            <a:endParaRPr lang="en-US" dirty="0"/>
          </a:p>
        </p:txBody>
      </p:sp>
      <p:pic>
        <p:nvPicPr>
          <p:cNvPr id="18" name="Picture 17">
            <a:extLst>
              <a:ext uri="{FF2B5EF4-FFF2-40B4-BE49-F238E27FC236}">
                <a16:creationId xmlns:a16="http://schemas.microsoft.com/office/drawing/2014/main" id="{04E123AD-CC9C-003F-93EF-75919C60E2B6}"/>
              </a:ext>
            </a:extLst>
          </p:cNvPr>
          <p:cNvPicPr>
            <a:picLocks noChangeAspect="1"/>
          </p:cNvPicPr>
          <p:nvPr/>
        </p:nvPicPr>
        <p:blipFill>
          <a:blip r:embed="rId3"/>
          <a:stretch>
            <a:fillRect/>
          </a:stretch>
        </p:blipFill>
        <p:spPr>
          <a:xfrm>
            <a:off x="30820137" y="2448947"/>
            <a:ext cx="11376458" cy="1398914"/>
          </a:xfrm>
          <a:prstGeom prst="rect">
            <a:avLst/>
          </a:prstGeom>
        </p:spPr>
      </p:pic>
      <p:sp>
        <p:nvSpPr>
          <p:cNvPr id="19" name="TextBox 18">
            <a:extLst>
              <a:ext uri="{FF2B5EF4-FFF2-40B4-BE49-F238E27FC236}">
                <a16:creationId xmlns:a16="http://schemas.microsoft.com/office/drawing/2014/main" id="{682252BE-0F6A-CAD7-ED97-A59D7203060D}"/>
              </a:ext>
            </a:extLst>
          </p:cNvPr>
          <p:cNvSpPr txBox="1"/>
          <p:nvPr/>
        </p:nvSpPr>
        <p:spPr>
          <a:xfrm>
            <a:off x="642256" y="2876364"/>
            <a:ext cx="27457345" cy="1600438"/>
          </a:xfrm>
          <a:prstGeom prst="rect">
            <a:avLst/>
          </a:prstGeom>
          <a:noFill/>
        </p:spPr>
        <p:txBody>
          <a:bodyPr wrap="square" rtlCol="0">
            <a:spAutoFit/>
          </a:bodyPr>
          <a:lstStyle/>
          <a:p>
            <a:r>
              <a:rPr lang="en-US" sz="4000" dirty="0"/>
              <a:t>Nicole H. Goldhaber, MD MA,</a:t>
            </a:r>
            <a:r>
              <a:rPr lang="en-US" sz="4000" baseline="30000" dirty="0"/>
              <a:t>1,2</a:t>
            </a:r>
            <a:r>
              <a:rPr lang="en-US" sz="4000" dirty="0"/>
              <a:t> W. Scott Ogan, MD,</a:t>
            </a:r>
            <a:r>
              <a:rPr lang="en-US" sz="4000" baseline="30000" dirty="0"/>
              <a:t>2</a:t>
            </a:r>
            <a:r>
              <a:rPr lang="en-US" sz="4000" dirty="0"/>
              <a:t> Andrew Greaves,</a:t>
            </a:r>
            <a:r>
              <a:rPr lang="en-US" sz="4000" baseline="30000" dirty="0"/>
              <a:t>2</a:t>
            </a:r>
            <a:r>
              <a:rPr lang="en-US" sz="4000" dirty="0"/>
              <a:t> Ming Tai-Seale, PhD, MPH,</a:t>
            </a:r>
            <a:r>
              <a:rPr lang="en-US" sz="4000" baseline="30000" dirty="0"/>
              <a:t>2,3</a:t>
            </a:r>
            <a:r>
              <a:rPr lang="en-US" sz="4000" dirty="0"/>
              <a:t> Amy </a:t>
            </a:r>
            <a:r>
              <a:rPr lang="en-US" sz="4000" dirty="0" err="1"/>
              <a:t>Sitapati</a:t>
            </a:r>
            <a:r>
              <a:rPr lang="en-US" sz="4000" dirty="0"/>
              <a:t>, MD,</a:t>
            </a:r>
            <a:r>
              <a:rPr lang="en-US" sz="4000" baseline="30000" dirty="0"/>
              <a:t>2</a:t>
            </a:r>
            <a:r>
              <a:rPr lang="en-US" sz="4000" dirty="0"/>
              <a:t> Christopher A. Longhurst, MD, MS,</a:t>
            </a:r>
            <a:r>
              <a:rPr lang="en-US" sz="4000" baseline="30000" dirty="0"/>
              <a:t>2</a:t>
            </a:r>
            <a:r>
              <a:rPr lang="en-US" sz="4000" dirty="0"/>
              <a:t> Lucy E. Horton, MD, MPH</a:t>
            </a:r>
            <a:r>
              <a:rPr lang="en-US" sz="4000" baseline="30000" dirty="0"/>
              <a:t>4</a:t>
            </a:r>
          </a:p>
          <a:p>
            <a:endParaRPr lang="en-US" dirty="0"/>
          </a:p>
        </p:txBody>
      </p:sp>
      <p:sp>
        <p:nvSpPr>
          <p:cNvPr id="20" name="TextBox 19">
            <a:extLst>
              <a:ext uri="{FF2B5EF4-FFF2-40B4-BE49-F238E27FC236}">
                <a16:creationId xmlns:a16="http://schemas.microsoft.com/office/drawing/2014/main" id="{F0D04DD0-DE1C-91A1-9472-7E562F3D2A47}"/>
              </a:ext>
            </a:extLst>
          </p:cNvPr>
          <p:cNvSpPr txBox="1"/>
          <p:nvPr/>
        </p:nvSpPr>
        <p:spPr>
          <a:xfrm>
            <a:off x="705699" y="4461433"/>
            <a:ext cx="27457345" cy="1477328"/>
          </a:xfrm>
          <a:prstGeom prst="rect">
            <a:avLst/>
          </a:prstGeom>
          <a:noFill/>
        </p:spPr>
        <p:txBody>
          <a:bodyPr wrap="square" rtlCol="0">
            <a:spAutoFit/>
          </a:bodyPr>
          <a:lstStyle/>
          <a:p>
            <a:r>
              <a:rPr lang="en-US" sz="2400" baseline="30000" dirty="0"/>
              <a:t>1</a:t>
            </a:r>
            <a:r>
              <a:rPr lang="en-US" sz="2400" dirty="0"/>
              <a:t>Department of Surgery, School of Medicine, University of California San Diego, La Jolla, CA, USA </a:t>
            </a:r>
            <a:r>
              <a:rPr lang="en-US" sz="2400" baseline="30000" dirty="0"/>
              <a:t>2</a:t>
            </a:r>
            <a:r>
              <a:rPr lang="en-US" sz="2400" dirty="0"/>
              <a:t>Division of Biomedical Informatics, Department of Medicine, School of Medicine, University of California San Diego, La Jolla, CA, USA </a:t>
            </a:r>
            <a:r>
              <a:rPr lang="en-US" sz="2400" baseline="30000" dirty="0"/>
              <a:t>3</a:t>
            </a:r>
            <a:r>
              <a:rPr lang="en-US" sz="2400" dirty="0"/>
              <a:t>Department of Family Medicine, School of Medicine, University of California San Diego, La Jolla, CA, USA </a:t>
            </a:r>
            <a:r>
              <a:rPr lang="en-US" sz="2400" baseline="30000" dirty="0"/>
              <a:t>4</a:t>
            </a:r>
            <a:r>
              <a:rPr lang="en-US" sz="2400" dirty="0"/>
              <a:t>Division of Infectious Diseases, Department of Medicine, School of Medicine, University of California San Diego, La Jolla, CA, USA</a:t>
            </a:r>
          </a:p>
          <a:p>
            <a:endParaRPr lang="en-US" dirty="0"/>
          </a:p>
        </p:txBody>
      </p:sp>
      <p:sp>
        <p:nvSpPr>
          <p:cNvPr id="28" name="TextBox 27">
            <a:extLst>
              <a:ext uri="{FF2B5EF4-FFF2-40B4-BE49-F238E27FC236}">
                <a16:creationId xmlns:a16="http://schemas.microsoft.com/office/drawing/2014/main" id="{5977F6B5-49AA-B228-9FBD-2CFAD6EB3C63}"/>
              </a:ext>
            </a:extLst>
          </p:cNvPr>
          <p:cNvSpPr txBox="1"/>
          <p:nvPr/>
        </p:nvSpPr>
        <p:spPr>
          <a:xfrm>
            <a:off x="705699" y="6305209"/>
            <a:ext cx="12146631" cy="6442789"/>
          </a:xfrm>
          <a:prstGeom prst="rect">
            <a:avLst/>
          </a:prstGeom>
          <a:noFill/>
        </p:spPr>
        <p:txBody>
          <a:bodyPr wrap="square" rtlCol="0">
            <a:spAutoFit/>
          </a:bodyPr>
          <a:lstStyle/>
          <a:p>
            <a:pPr algn="just">
              <a:spcBef>
                <a:spcPts val="5400"/>
              </a:spcBef>
              <a:spcAft>
                <a:spcPts val="1600"/>
              </a:spcAft>
            </a:pPr>
            <a:r>
              <a:rPr lang="en-US" altLang="en-US" sz="3200" dirty="0">
                <a:solidFill>
                  <a:srgbClr val="007DBA"/>
                </a:solidFill>
                <a:ea typeface="ＭＳ Ｐゴシック" charset="-128"/>
              </a:rPr>
              <a:t>Introduction</a:t>
            </a:r>
          </a:p>
          <a:p>
            <a:pPr algn="just">
              <a:spcAft>
                <a:spcPts val="1600"/>
              </a:spcAft>
            </a:pPr>
            <a:r>
              <a:rPr lang="en-US" sz="2400" dirty="0"/>
              <a:t>Many patients who have been infected with SARS-CoV-2 continue to experience a constellation of symptoms for months following the initial phase of the infection, often referred to as “Long COVID”.</a:t>
            </a:r>
            <a:r>
              <a:rPr lang="en-US" sz="2400" baseline="30000" dirty="0"/>
              <a:t>1-4</a:t>
            </a:r>
            <a:r>
              <a:rPr lang="en-US" sz="2400" dirty="0"/>
              <a:t> Common symptoms include fatigue, shortness of breath and cognitive dysfunction, which may impact daily functioning.</a:t>
            </a:r>
            <a:r>
              <a:rPr lang="en-US" sz="2400" baseline="30000" dirty="0"/>
              <a:t>5</a:t>
            </a:r>
            <a:r>
              <a:rPr lang="en-US" sz="2400" dirty="0"/>
              <a:t> The true incidence of Long COVID remains unknown, with estimates ranging 10-30% of all acute infections leading to persistent COVID-19 symptoms. However previous studies have largely been conducted in patients following hospitalization or those already engaged in care,</a:t>
            </a:r>
            <a:r>
              <a:rPr lang="en-US" sz="2400" baseline="30000" dirty="0"/>
              <a:t>6,7</a:t>
            </a:r>
            <a:r>
              <a:rPr lang="en-US" sz="2400" dirty="0"/>
              <a:t> and to our knowledge there has been no systematic, population-based follow-up with large cohorts of ambulatory patients who tested positive for COVID-19 to characterize the prevalence of Long COVID within a health system. Between March 2020 and October 2021, UC San Diego Health (UCSDH) administered over one million SARS-CoV-2 PCR tests, and more than 15,000 tests resulted as positive. A multidisciplinary Post-COVID Care Clinic was established to offer comprehensive medical care to patients with Long COVID. To guide programmatic planning, we sought empirical data on the potential number of patients experiencing Long COVID symptoms who may benefit from specialized services. </a:t>
            </a:r>
          </a:p>
          <a:p>
            <a:pPr algn="just"/>
            <a:endParaRPr lang="en-US" dirty="0"/>
          </a:p>
        </p:txBody>
      </p:sp>
      <p:sp>
        <p:nvSpPr>
          <p:cNvPr id="29" name="TextBox 28">
            <a:extLst>
              <a:ext uri="{FF2B5EF4-FFF2-40B4-BE49-F238E27FC236}">
                <a16:creationId xmlns:a16="http://schemas.microsoft.com/office/drawing/2014/main" id="{DDA9A66F-19BC-5E73-F9EB-D6A3DF17ACD9}"/>
              </a:ext>
            </a:extLst>
          </p:cNvPr>
          <p:cNvSpPr txBox="1"/>
          <p:nvPr/>
        </p:nvSpPr>
        <p:spPr>
          <a:xfrm>
            <a:off x="795934" y="12943675"/>
            <a:ext cx="12146631" cy="4021614"/>
          </a:xfrm>
          <a:prstGeom prst="rect">
            <a:avLst/>
          </a:prstGeom>
          <a:noFill/>
        </p:spPr>
        <p:txBody>
          <a:bodyPr wrap="square" rtlCol="0">
            <a:spAutoFit/>
          </a:bodyPr>
          <a:lstStyle/>
          <a:p>
            <a:pPr>
              <a:spcAft>
                <a:spcPts val="1600"/>
              </a:spcAft>
              <a:defRPr/>
            </a:pPr>
            <a:r>
              <a:rPr lang="en-US" altLang="en-US" sz="3200" dirty="0">
                <a:solidFill>
                  <a:srgbClr val="007DBA"/>
                </a:solidFill>
              </a:rPr>
              <a:t>Methods</a:t>
            </a:r>
          </a:p>
          <a:p>
            <a:pPr algn="just"/>
            <a:r>
              <a:rPr lang="en-US" sz="2400" dirty="0"/>
              <a:t>We conducted an electronic survey of patients in our electronic health record (EHR) who met these inclusion criteria: age 18 years or older, tested positive for COVID-19 at UCSDH between March 1, 2020 and July 1, 2021, and not deceased. Building on several validated survey instruments, our survey identified patients experiencing symptoms consistent with Long COVID and characterized the nature and severity of these symptoms and their impact on daily functioning. This survey was sent via email and/or SMS message to all eligible patients (Figure 1). Rates of Long COVID symptoms were tabulated from patient responses and aligned with demographics from EHR. The project was approved by the Institutional Review Board. </a:t>
            </a:r>
          </a:p>
          <a:p>
            <a:endParaRPr lang="en-US" dirty="0"/>
          </a:p>
        </p:txBody>
      </p:sp>
      <p:sp>
        <p:nvSpPr>
          <p:cNvPr id="30" name="TextBox 29">
            <a:extLst>
              <a:ext uri="{FF2B5EF4-FFF2-40B4-BE49-F238E27FC236}">
                <a16:creationId xmlns:a16="http://schemas.microsoft.com/office/drawing/2014/main" id="{51204F8E-65B8-792D-C6B5-1FACE2E085F6}"/>
              </a:ext>
            </a:extLst>
          </p:cNvPr>
          <p:cNvSpPr txBox="1"/>
          <p:nvPr/>
        </p:nvSpPr>
        <p:spPr>
          <a:xfrm>
            <a:off x="14453793" y="27417084"/>
            <a:ext cx="15675883" cy="4944943"/>
          </a:xfrm>
          <a:prstGeom prst="rect">
            <a:avLst/>
          </a:prstGeom>
          <a:noFill/>
        </p:spPr>
        <p:txBody>
          <a:bodyPr wrap="square" rtlCol="0">
            <a:spAutoFit/>
          </a:bodyPr>
          <a:lstStyle/>
          <a:p>
            <a:pPr>
              <a:spcBef>
                <a:spcPts val="5400"/>
              </a:spcBef>
              <a:spcAft>
                <a:spcPts val="1600"/>
              </a:spcAft>
            </a:pPr>
            <a:r>
              <a:rPr lang="en-US" altLang="en-US" sz="3200" dirty="0">
                <a:solidFill>
                  <a:srgbClr val="007DBA"/>
                </a:solidFill>
              </a:rPr>
              <a:t>References</a:t>
            </a:r>
          </a:p>
          <a:p>
            <a:pPr lvl="0"/>
            <a:r>
              <a:rPr lang="en-US" sz="1600" dirty="0"/>
              <a:t>1. Lopez-Leon S, Wegman-</a:t>
            </a:r>
            <a:r>
              <a:rPr lang="en-US" sz="1600" dirty="0" err="1"/>
              <a:t>Ostrosky</a:t>
            </a:r>
            <a:r>
              <a:rPr lang="en-US" sz="1600" dirty="0"/>
              <a:t> T, Perelman C, et al. More than 50 long-term effects of COVID-19: a systematic review and meta-analysis. </a:t>
            </a:r>
            <a:r>
              <a:rPr lang="en-US" sz="1600" i="1" dirty="0"/>
              <a:t>Sci Rep</a:t>
            </a:r>
            <a:r>
              <a:rPr lang="en-US" sz="1600" dirty="0"/>
              <a:t>. 2021;11(1):16144. Published 2021 Aug 9. doi:10.1038/s41598-021-95565-8</a:t>
            </a:r>
          </a:p>
          <a:p>
            <a:pPr lvl="0"/>
            <a:r>
              <a:rPr lang="en-US" sz="1600" dirty="0"/>
              <a:t>2. </a:t>
            </a:r>
            <a:r>
              <a:rPr lang="en-US" sz="1600" dirty="0" err="1"/>
              <a:t>Ayoubkhani</a:t>
            </a:r>
            <a:r>
              <a:rPr lang="en-US" sz="1600" dirty="0"/>
              <a:t> D, </a:t>
            </a:r>
            <a:r>
              <a:rPr lang="en-US" sz="1600" dirty="0" err="1"/>
              <a:t>Pawelek</a:t>
            </a:r>
            <a:r>
              <a:rPr lang="en-US" sz="1600" dirty="0"/>
              <a:t> P, </a:t>
            </a:r>
            <a:r>
              <a:rPr lang="en-US" sz="1600" dirty="0" err="1"/>
              <a:t>Gaughan</a:t>
            </a:r>
            <a:r>
              <a:rPr lang="en-US" sz="1600" dirty="0"/>
              <a:t> C. Technical article: Updated estimates of the prevalence of post-acute symptoms among people with coronavirus (COVID-19) in the UK: 26 April 2020 to 1 August 2021. Office for National Statistics. https://</a:t>
            </a:r>
            <a:r>
              <a:rPr lang="en-US" sz="1600" dirty="0" err="1"/>
              <a:t>www.ons.gov.uk</a:t>
            </a:r>
            <a:r>
              <a:rPr lang="en-US" sz="1600" dirty="0"/>
              <a:t>/</a:t>
            </a:r>
            <a:r>
              <a:rPr lang="en-US" sz="1600" dirty="0" err="1"/>
              <a:t>peoplepopulationandcommunity</a:t>
            </a:r>
            <a:r>
              <a:rPr lang="en-US" sz="1600" dirty="0"/>
              <a:t>/</a:t>
            </a:r>
            <a:r>
              <a:rPr lang="en-US" sz="1600" dirty="0" err="1"/>
              <a:t>healthandsocialcare</a:t>
            </a:r>
            <a:r>
              <a:rPr lang="en-US" sz="1600" dirty="0"/>
              <a:t>/</a:t>
            </a:r>
            <a:r>
              <a:rPr lang="en-US" sz="1600" dirty="0" err="1"/>
              <a:t>conditionsanddiseases</a:t>
            </a:r>
            <a:r>
              <a:rPr lang="en-US" sz="1600" dirty="0"/>
              <a:t>/articles/technicalarticleupdatedestimatesoftheprevalenceofpostacutesymptomsamongpeoplewithcoronaviruscovid19intheuk/26april2020to1august2021. Published September 16, 2021. </a:t>
            </a:r>
          </a:p>
          <a:p>
            <a:pPr lvl="0"/>
            <a:r>
              <a:rPr lang="en-US" sz="1600" dirty="0"/>
              <a:t>3. WHO. Expanding our understanding of Post COVID-19 condition. WHO webinar, February 2021. </a:t>
            </a:r>
          </a:p>
          <a:p>
            <a:pPr lvl="0"/>
            <a:r>
              <a:rPr lang="en-US" sz="1600" dirty="0"/>
              <a:t>4. Davis HE, Assaf GS, </a:t>
            </a:r>
            <a:r>
              <a:rPr lang="en-US" sz="1600" dirty="0" err="1"/>
              <a:t>McCorkell</a:t>
            </a:r>
            <a:r>
              <a:rPr lang="en-US" sz="1600" dirty="0"/>
              <a:t> L, et al. Characterizing long COVID in an international cohort: 7 months of symptoms and their impact. </a:t>
            </a:r>
            <a:r>
              <a:rPr lang="en-US" sz="1600" i="1" dirty="0" err="1"/>
              <a:t>EClinicalMedicine</a:t>
            </a:r>
            <a:r>
              <a:rPr lang="en-US" sz="1600" dirty="0"/>
              <a:t>. 2021;38:101019. doi:10.1016/j.eclinm.2021.101019</a:t>
            </a:r>
          </a:p>
          <a:p>
            <a:pPr lvl="0"/>
            <a:r>
              <a:rPr lang="en-US" sz="1600" dirty="0"/>
              <a:t>5. Soriano JB, Diaz JV, Marshall J, Murthy S, </a:t>
            </a:r>
            <a:r>
              <a:rPr lang="en-US" sz="1600" dirty="0" err="1"/>
              <a:t>Relan</a:t>
            </a:r>
            <a:r>
              <a:rPr lang="en-US" sz="1600" dirty="0"/>
              <a:t> P. A clinical case definition of post COVID-19 condition by a Delphi consensus, 6 October 2021. World Health Organization. https://</a:t>
            </a:r>
            <a:r>
              <a:rPr lang="en-US" sz="1600" dirty="0" err="1"/>
              <a:t>www.who.int</a:t>
            </a:r>
            <a:r>
              <a:rPr lang="en-US" sz="1600" dirty="0"/>
              <a:t>/publications/</a:t>
            </a:r>
            <a:r>
              <a:rPr lang="en-US" sz="1600" dirty="0" err="1"/>
              <a:t>i</a:t>
            </a:r>
            <a:r>
              <a:rPr lang="en-US" sz="1600" dirty="0"/>
              <a:t>/item/WHO-2019-nCoV-Post_COVID-19_condition-Clinical_case_definition-2021.1. Published October 6, 2021. </a:t>
            </a:r>
          </a:p>
          <a:p>
            <a:pPr lvl="0"/>
            <a:r>
              <a:rPr lang="en-US" sz="1600" dirty="0"/>
              <a:t>6. Al-Aly Z, </a:t>
            </a:r>
            <a:r>
              <a:rPr lang="en-US" sz="1600" dirty="0" err="1"/>
              <a:t>Xie</a:t>
            </a:r>
            <a:r>
              <a:rPr lang="en-US" sz="1600" dirty="0"/>
              <a:t> Y, Bowe B. High-dimensional characterization of post-acute sequelae of COVID-19. </a:t>
            </a:r>
            <a:r>
              <a:rPr lang="en-US" sz="1600" i="1" dirty="0"/>
              <a:t>Nature.</a:t>
            </a:r>
            <a:r>
              <a:rPr lang="en-US" sz="1600" dirty="0"/>
              <a:t> 2021;594, 259-264. </a:t>
            </a:r>
            <a:r>
              <a:rPr lang="en-US" sz="1600" dirty="0" err="1"/>
              <a:t>doi</a:t>
            </a:r>
            <a:r>
              <a:rPr lang="en-US" sz="1600" dirty="0"/>
              <a:t>: 10.1038/s41586-021-03553-9</a:t>
            </a:r>
          </a:p>
          <a:p>
            <a:pPr lvl="0"/>
            <a:r>
              <a:rPr lang="en-US" sz="1600" dirty="0"/>
              <a:t>7. Huang C, Huang L, Wang Y, et al. 6-month consequences of COVID-19 in patients discharged from hospital: a cohort study. </a:t>
            </a:r>
            <a:r>
              <a:rPr lang="en-US" sz="1600" i="1" dirty="0"/>
              <a:t>Lancet</a:t>
            </a:r>
            <a:r>
              <a:rPr lang="en-US" sz="1600" dirty="0"/>
              <a:t>. 2021;397(10270):220-232. doi:10.1016/S0140-6736(20)32656-8</a:t>
            </a:r>
          </a:p>
          <a:p>
            <a:pPr lvl="0"/>
            <a:r>
              <a:rPr lang="en-US" sz="1600" dirty="0"/>
              <a:t>8. Nalbandian A, Sehgal K, Gupta A, et al. Post-acute COVID-19 syndrome. </a:t>
            </a:r>
            <a:r>
              <a:rPr lang="en-US" sz="1600" i="1" dirty="0"/>
              <a:t>Nat Med</a:t>
            </a:r>
            <a:r>
              <a:rPr lang="en-US" sz="1600" dirty="0"/>
              <a:t>. 2021;27(4):601-615. doi:10.1038/s41591-021-01283-z</a:t>
            </a:r>
          </a:p>
          <a:p>
            <a:endParaRPr lang="en-US" dirty="0"/>
          </a:p>
        </p:txBody>
      </p:sp>
      <p:sp>
        <p:nvSpPr>
          <p:cNvPr id="31" name="TextBox 30">
            <a:extLst>
              <a:ext uri="{FF2B5EF4-FFF2-40B4-BE49-F238E27FC236}">
                <a16:creationId xmlns:a16="http://schemas.microsoft.com/office/drawing/2014/main" id="{F3068796-FA03-B46E-90C6-A0422E4A2CED}"/>
              </a:ext>
            </a:extLst>
          </p:cNvPr>
          <p:cNvSpPr txBox="1"/>
          <p:nvPr/>
        </p:nvSpPr>
        <p:spPr>
          <a:xfrm>
            <a:off x="14434370" y="18594156"/>
            <a:ext cx="15818824" cy="8822928"/>
          </a:xfrm>
          <a:prstGeom prst="rect">
            <a:avLst/>
          </a:prstGeom>
          <a:noFill/>
        </p:spPr>
        <p:txBody>
          <a:bodyPr wrap="square" rtlCol="0">
            <a:spAutoFit/>
          </a:bodyPr>
          <a:lstStyle/>
          <a:p>
            <a:pPr algn="just">
              <a:spcBef>
                <a:spcPct val="20000"/>
              </a:spcBef>
              <a:spcAft>
                <a:spcPts val="1600"/>
              </a:spcAft>
              <a:defRPr/>
            </a:pPr>
            <a:r>
              <a:rPr lang="en-US" altLang="en-US" sz="3200" dirty="0">
                <a:solidFill>
                  <a:srgbClr val="007DBA"/>
                </a:solidFill>
              </a:rPr>
              <a:t>Results</a:t>
            </a:r>
          </a:p>
          <a:p>
            <a:pPr algn="just"/>
            <a:r>
              <a:rPr lang="en-US" sz="2400" dirty="0"/>
              <a:t>The survey was sent to 9,619 patients and achieved a 10.4% response rate. 51.4% of respondents completed the survey via email and 48.7% completed the survey via SMS text messaging. The median time to complete the survey was 2.59 minutes. </a:t>
            </a:r>
          </a:p>
          <a:p>
            <a:pPr algn="just"/>
            <a:endParaRPr lang="en-US" sz="2400" dirty="0"/>
          </a:p>
          <a:p>
            <a:pPr algn="just"/>
            <a:r>
              <a:rPr lang="en-US" sz="2400" dirty="0"/>
              <a:t>Of the 999 respondents, 406 (41%) identified as male, 592 (59%) as female, and one (0.1%) as other. The average age of respondents was 51.5 years (range: 18 – 89 years), and 525 (53%) identified as White, 229 (23%) as Other Race or Mixed Race, 91 (9%) as Asian, 44 (4%) as Black or African American, five (0.5%) as American Indian or Alaska Native, 5 (0.5%) as Native Hawaiian or Other Pacific Islander, and 100 (10%) were unknown. UCSDH uses the Healthy Places Index (HPI) as a marker of socioeconomic status, of which the average for our respondents was 57.0 (range: 2 – 99), with 150 (16%) in the first quartile, 209 (22%) in the second quartile, 313 (33%) in the third quartile, and 290 (30%) from the fourth quartile. Figure 3 displays the distribution of total participants, as well as participants who answered yes or maybe to having Long COVID symptoms, by zip code. </a:t>
            </a:r>
          </a:p>
          <a:p>
            <a:pPr algn="just"/>
            <a:endParaRPr lang="en-US" sz="2400" dirty="0"/>
          </a:p>
          <a:p>
            <a:pPr algn="just"/>
            <a:r>
              <a:rPr lang="en-US" sz="2400" dirty="0"/>
              <a:t>Almost half (421, 46.3%) of the respondents replied “yes” or “maybe” to currently having symptoms believed to be caused by having COVID-19. The breakdown of symptoms is depicted in Figure 2, with weakness/tiredness (77.8%), sleep disturbances (67.2%), and difficulty thinking/concentrating (“brain fog”) (64.3%) reported most frequently. Of those experiencing chronic symptoms, 343 (83.9%) had at least three symptoms, with a mean, median and mode of six symptoms (range: 0 – 16). 75/216 (34.7%) of patients reported absences from work/school due to symptoms, 143/216 (66.2%) reported disruption of daily activities, but only 123/216 (56.9%) reported seeking medical care. 130 (14.8%) reported being hospitalized due to COVID-19, and 74 (8.4%) reported being treated with monoclonal antibodies for COVID-19. 21.7% and 22.6% of respondents scored three or above on the PHQ-2 and GAD-2 depression and anxiety screening questions respectively, suggesting a large burden of mood disorders in patients suffering long-term COVID sequelae.</a:t>
            </a:r>
          </a:p>
          <a:p>
            <a:pPr algn="just"/>
            <a:endParaRPr lang="en-US" dirty="0"/>
          </a:p>
        </p:txBody>
      </p:sp>
      <p:pic>
        <p:nvPicPr>
          <p:cNvPr id="32" name="Graphic 1">
            <a:extLst>
              <a:ext uri="{FF2B5EF4-FFF2-40B4-BE49-F238E27FC236}">
                <a16:creationId xmlns:a16="http://schemas.microsoft.com/office/drawing/2014/main" id="{7E88B38C-E66F-887F-BD5F-5FE15A51A5CA}"/>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748216" y="19268012"/>
            <a:ext cx="12198223" cy="12126388"/>
          </a:xfrm>
          <a:prstGeom prst="rect">
            <a:avLst/>
          </a:prstGeom>
        </p:spPr>
      </p:pic>
      <p:sp>
        <p:nvSpPr>
          <p:cNvPr id="33" name="TextBox 32">
            <a:extLst>
              <a:ext uri="{FF2B5EF4-FFF2-40B4-BE49-F238E27FC236}">
                <a16:creationId xmlns:a16="http://schemas.microsoft.com/office/drawing/2014/main" id="{744ACA20-641D-129C-1A18-1EF4C1E8847A}"/>
              </a:ext>
            </a:extLst>
          </p:cNvPr>
          <p:cNvSpPr txBox="1"/>
          <p:nvPr/>
        </p:nvSpPr>
        <p:spPr>
          <a:xfrm>
            <a:off x="795934" y="17887867"/>
            <a:ext cx="8603894" cy="861774"/>
          </a:xfrm>
          <a:prstGeom prst="rect">
            <a:avLst/>
          </a:prstGeom>
          <a:noFill/>
        </p:spPr>
        <p:txBody>
          <a:bodyPr wrap="none" rtlCol="0">
            <a:spAutoFit/>
          </a:bodyPr>
          <a:lstStyle/>
          <a:p>
            <a:r>
              <a:rPr lang="en-US" sz="3200" dirty="0">
                <a:solidFill>
                  <a:srgbClr val="007DBB"/>
                </a:solidFill>
              </a:rPr>
              <a:t>Figure 1: STROBE flowchart of survey participants  </a:t>
            </a:r>
          </a:p>
          <a:p>
            <a:endParaRPr lang="en-US" dirty="0"/>
          </a:p>
        </p:txBody>
      </p:sp>
      <p:sp>
        <p:nvSpPr>
          <p:cNvPr id="34" name="TextBox 33">
            <a:extLst>
              <a:ext uri="{FF2B5EF4-FFF2-40B4-BE49-F238E27FC236}">
                <a16:creationId xmlns:a16="http://schemas.microsoft.com/office/drawing/2014/main" id="{732CCC6B-C9F2-624B-0DE8-F3386A73F6BE}"/>
              </a:ext>
            </a:extLst>
          </p:cNvPr>
          <p:cNvSpPr txBox="1"/>
          <p:nvPr/>
        </p:nvSpPr>
        <p:spPr>
          <a:xfrm>
            <a:off x="14350822" y="16887683"/>
            <a:ext cx="14765469" cy="1200329"/>
          </a:xfrm>
          <a:prstGeom prst="rect">
            <a:avLst/>
          </a:prstGeom>
          <a:noFill/>
        </p:spPr>
        <p:txBody>
          <a:bodyPr wrap="square">
            <a:spAutoFit/>
          </a:bodyPr>
          <a:lstStyle/>
          <a:p>
            <a:pPr marL="0" marR="0">
              <a:spcBef>
                <a:spcPts val="0"/>
              </a:spcBef>
              <a:spcAft>
                <a:spcPts val="0"/>
              </a:spcAft>
            </a:pPr>
            <a:r>
              <a:rPr lang="en-US" sz="2400" dirty="0">
                <a:effectLst/>
                <a:ea typeface="Calibri" panose="020F0502020204030204" pitchFamily="34" charset="0"/>
              </a:rPr>
              <a:t>Figure 2 displays the patient reported frequency of sixteen symptoms that were listed on the survey on a five-point Likert scale: Never, Rarely, Sometimes, Often, and Always with the number of patients versus percentage on the x-axis.</a:t>
            </a:r>
            <a:endParaRPr lang="en-US" sz="2400" dirty="0">
              <a:effectLst/>
              <a:ea typeface="Arial" panose="020B0604020202020204" pitchFamily="34" charset="0"/>
            </a:endParaRPr>
          </a:p>
        </p:txBody>
      </p:sp>
      <p:sp>
        <p:nvSpPr>
          <p:cNvPr id="35" name="TextBox 34">
            <a:extLst>
              <a:ext uri="{FF2B5EF4-FFF2-40B4-BE49-F238E27FC236}">
                <a16:creationId xmlns:a16="http://schemas.microsoft.com/office/drawing/2014/main" id="{67360051-BB07-E9A0-80BF-3BC25BDE2D55}"/>
              </a:ext>
            </a:extLst>
          </p:cNvPr>
          <p:cNvSpPr txBox="1"/>
          <p:nvPr/>
        </p:nvSpPr>
        <p:spPr>
          <a:xfrm>
            <a:off x="14434370" y="6305209"/>
            <a:ext cx="15818824" cy="1354217"/>
          </a:xfrm>
          <a:prstGeom prst="rect">
            <a:avLst/>
          </a:prstGeom>
          <a:noFill/>
        </p:spPr>
        <p:txBody>
          <a:bodyPr wrap="square" rtlCol="0">
            <a:spAutoFit/>
          </a:bodyPr>
          <a:lstStyle/>
          <a:p>
            <a:r>
              <a:rPr lang="en-US" sz="3200" dirty="0">
                <a:solidFill>
                  <a:srgbClr val="007DBB"/>
                </a:solidFill>
              </a:rPr>
              <a:t>Figure 2: Reported symptom frequency by patients at least 90 days following COVID-19 infection </a:t>
            </a:r>
          </a:p>
          <a:p>
            <a:endParaRPr lang="en-US" dirty="0"/>
          </a:p>
        </p:txBody>
      </p:sp>
      <p:sp>
        <p:nvSpPr>
          <p:cNvPr id="37" name="TextBox 36">
            <a:extLst>
              <a:ext uri="{FF2B5EF4-FFF2-40B4-BE49-F238E27FC236}">
                <a16:creationId xmlns:a16="http://schemas.microsoft.com/office/drawing/2014/main" id="{816D09E5-FFF3-4F41-DAF9-16D01E7D6495}"/>
              </a:ext>
            </a:extLst>
          </p:cNvPr>
          <p:cNvSpPr txBox="1"/>
          <p:nvPr/>
        </p:nvSpPr>
        <p:spPr>
          <a:xfrm>
            <a:off x="30642150" y="6306909"/>
            <a:ext cx="12205444" cy="1077218"/>
          </a:xfrm>
          <a:prstGeom prst="rect">
            <a:avLst/>
          </a:prstGeom>
          <a:noFill/>
        </p:spPr>
        <p:txBody>
          <a:bodyPr wrap="square">
            <a:spAutoFit/>
          </a:bodyPr>
          <a:lstStyle/>
          <a:p>
            <a:pPr marL="0" marR="0">
              <a:spcBef>
                <a:spcPts val="0"/>
              </a:spcBef>
              <a:spcAft>
                <a:spcPts val="0"/>
              </a:spcAft>
            </a:pPr>
            <a:r>
              <a:rPr lang="en-US" sz="3200" dirty="0">
                <a:solidFill>
                  <a:srgbClr val="007DBB"/>
                </a:solidFill>
                <a:effectLst/>
                <a:ea typeface="Arial" panose="020B0604020202020204" pitchFamily="34" charset="0"/>
              </a:rPr>
              <a:t>Figure 3</a:t>
            </a:r>
            <a:r>
              <a:rPr lang="en-US" sz="3200" b="1" dirty="0">
                <a:solidFill>
                  <a:srgbClr val="007DBB"/>
                </a:solidFill>
                <a:effectLst/>
                <a:ea typeface="Arial" panose="020B0604020202020204" pitchFamily="34" charset="0"/>
              </a:rPr>
              <a:t>: </a:t>
            </a:r>
            <a:r>
              <a:rPr lang="en-US" sz="3200" dirty="0">
                <a:solidFill>
                  <a:srgbClr val="007DBB"/>
                </a:solidFill>
                <a:effectLst/>
                <a:ea typeface="Times New Roman" panose="02020603050405020304" pitchFamily="18" charset="0"/>
              </a:rPr>
              <a:t>Zip code heat maps of total survey respondents and those with chronic symptoms following COVID-19 infection</a:t>
            </a:r>
            <a:endParaRPr lang="en-US" sz="3200" dirty="0">
              <a:solidFill>
                <a:srgbClr val="007DBB"/>
              </a:solidFill>
              <a:effectLst/>
              <a:ea typeface="Arial" panose="020B0604020202020204" pitchFamily="34" charset="0"/>
            </a:endParaRPr>
          </a:p>
        </p:txBody>
      </p:sp>
      <p:sp>
        <p:nvSpPr>
          <p:cNvPr id="38" name="TextBox 37">
            <a:extLst>
              <a:ext uri="{FF2B5EF4-FFF2-40B4-BE49-F238E27FC236}">
                <a16:creationId xmlns:a16="http://schemas.microsoft.com/office/drawing/2014/main" id="{BC64F338-B391-7278-7D3B-021402DA383A}"/>
              </a:ext>
            </a:extLst>
          </p:cNvPr>
          <p:cNvSpPr txBox="1"/>
          <p:nvPr/>
        </p:nvSpPr>
        <p:spPr>
          <a:xfrm>
            <a:off x="30700962" y="15152349"/>
            <a:ext cx="12146631" cy="2492990"/>
          </a:xfrm>
          <a:prstGeom prst="rect">
            <a:avLst/>
          </a:prstGeom>
          <a:noFill/>
        </p:spPr>
        <p:txBody>
          <a:bodyPr wrap="square" rtlCol="0">
            <a:spAutoFit/>
          </a:bodyPr>
          <a:lstStyle/>
          <a:p>
            <a:endParaRPr lang="en-US" dirty="0"/>
          </a:p>
          <a:p>
            <a:r>
              <a:rPr lang="en-US" sz="2400" dirty="0"/>
              <a:t>The heat map in blue displays the zip codes of the 999 survey respondents with the maximum in one zip code being 32 respondents and the minimum being one respondent. The heat map in orange displays the zip codes of the 421 respondents who said yes or maybe to still having symptoms following COVID-19 infection with the maximum respondents in one zip code being 12 and the minimum being one. </a:t>
            </a:r>
          </a:p>
          <a:p>
            <a:endParaRPr lang="en-US" dirty="0"/>
          </a:p>
        </p:txBody>
      </p:sp>
      <p:pic>
        <p:nvPicPr>
          <p:cNvPr id="39" name="Picture 38">
            <a:extLst>
              <a:ext uri="{FF2B5EF4-FFF2-40B4-BE49-F238E27FC236}">
                <a16:creationId xmlns:a16="http://schemas.microsoft.com/office/drawing/2014/main" id="{B35130DA-1A9E-E8F8-F10A-74720BD81237}"/>
              </a:ext>
            </a:extLst>
          </p:cNvPr>
          <p:cNvPicPr>
            <a:picLocks noChangeAspect="1"/>
          </p:cNvPicPr>
          <p:nvPr/>
        </p:nvPicPr>
        <p:blipFill>
          <a:blip r:embed="rId6"/>
          <a:stretch>
            <a:fillRect/>
          </a:stretch>
        </p:blipFill>
        <p:spPr>
          <a:xfrm>
            <a:off x="30253194" y="7715124"/>
            <a:ext cx="13138194" cy="7297814"/>
          </a:xfrm>
          <a:prstGeom prst="rect">
            <a:avLst/>
          </a:prstGeom>
        </p:spPr>
      </p:pic>
    </p:spTree>
    <p:extLst>
      <p:ext uri="{BB962C8B-B14F-4D97-AF65-F5344CB8AC3E}">
        <p14:creationId xmlns:p14="http://schemas.microsoft.com/office/powerpoint/2010/main" val="76891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Graphic 1">
            <a:extLst>
              <a:ext uri="{FF2B5EF4-FFF2-40B4-BE49-F238E27FC236}">
                <a16:creationId xmlns:a16="http://schemas.microsoft.com/office/drawing/2014/main" id="{8D1B9A9A-0D7A-FAFD-7C9D-40A8D2D37C43}"/>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962150" y="21890817"/>
            <a:ext cx="10123487" cy="10063870"/>
          </a:xfrm>
          <a:prstGeom prst="rect">
            <a:avLst/>
          </a:prstGeom>
        </p:spPr>
      </p:pic>
      <p:sp>
        <p:nvSpPr>
          <p:cNvPr id="9" name="TextBox 8">
            <a:extLst>
              <a:ext uri="{FF2B5EF4-FFF2-40B4-BE49-F238E27FC236}">
                <a16:creationId xmlns:a16="http://schemas.microsoft.com/office/drawing/2014/main" id="{EDCA3448-A380-3FEF-8636-23A403974BE8}"/>
              </a:ext>
            </a:extLst>
          </p:cNvPr>
          <p:cNvSpPr txBox="1"/>
          <p:nvPr/>
        </p:nvSpPr>
        <p:spPr>
          <a:xfrm>
            <a:off x="1962150" y="21034252"/>
            <a:ext cx="5003806" cy="646331"/>
          </a:xfrm>
          <a:prstGeom prst="rect">
            <a:avLst/>
          </a:prstGeom>
          <a:noFill/>
        </p:spPr>
        <p:txBody>
          <a:bodyPr wrap="none" rtlCol="0">
            <a:spAutoFit/>
          </a:bodyPr>
          <a:lstStyle/>
          <a:p>
            <a:r>
              <a:rPr lang="en-US" b="1" dirty="0"/>
              <a:t>Figure 1: STROBE flowchart of survey participants  </a:t>
            </a:r>
            <a:endParaRPr lang="en-US" dirty="0"/>
          </a:p>
          <a:p>
            <a:endParaRPr lang="en-US" dirty="0"/>
          </a:p>
        </p:txBody>
      </p:sp>
      <p:sp>
        <p:nvSpPr>
          <p:cNvPr id="24" name="TextBox 23">
            <a:extLst>
              <a:ext uri="{FF2B5EF4-FFF2-40B4-BE49-F238E27FC236}">
                <a16:creationId xmlns:a16="http://schemas.microsoft.com/office/drawing/2014/main" id="{837585AC-99F9-3126-50EC-03BD414DE620}"/>
              </a:ext>
            </a:extLst>
          </p:cNvPr>
          <p:cNvSpPr txBox="1"/>
          <p:nvPr/>
        </p:nvSpPr>
        <p:spPr>
          <a:xfrm>
            <a:off x="2724150" y="6502008"/>
            <a:ext cx="11277600" cy="938975"/>
          </a:xfrm>
          <a:prstGeom prst="rect">
            <a:avLst/>
          </a:prstGeom>
          <a:noFill/>
        </p:spPr>
        <p:txBody>
          <a:bodyPr wrap="square">
            <a:spAutoFit/>
          </a:bodyPr>
          <a:lstStyle/>
          <a:p>
            <a:pPr marL="0" marR="0">
              <a:lnSpc>
                <a:spcPct val="200000"/>
              </a:lnSpc>
              <a:spcBef>
                <a:spcPts val="0"/>
              </a:spcBef>
              <a:spcAft>
                <a:spcPts val="0"/>
              </a:spcAft>
            </a:pPr>
            <a:r>
              <a:rPr lang="en-US" sz="1800" b="1" dirty="0">
                <a:effectLst/>
                <a:ea typeface="Arial" panose="020B0604020202020204" pitchFamily="34" charset="0"/>
              </a:rPr>
              <a:t>Figure 1 Title:</a:t>
            </a:r>
            <a:endParaRPr lang="en-US" sz="1600" dirty="0">
              <a:effectLst/>
              <a:ea typeface="Arial" panose="020B0604020202020204" pitchFamily="34" charset="0"/>
            </a:endParaRPr>
          </a:p>
          <a:p>
            <a:pPr marL="0" marR="0">
              <a:lnSpc>
                <a:spcPct val="115000"/>
              </a:lnSpc>
              <a:spcBef>
                <a:spcPts val="0"/>
              </a:spcBef>
              <a:spcAft>
                <a:spcPts val="0"/>
              </a:spcAft>
            </a:pPr>
            <a:r>
              <a:rPr lang="en-US" sz="1800" dirty="0">
                <a:solidFill>
                  <a:srgbClr val="000000"/>
                </a:solidFill>
                <a:effectLst/>
                <a:ea typeface="Times New Roman" panose="02020603050405020304" pitchFamily="18" charset="0"/>
              </a:rPr>
              <a:t>Zip code heat maps of total survey respondents and those with chronic symptoms following COVID-19 infection</a:t>
            </a:r>
            <a:endParaRPr lang="en-US" sz="1600" dirty="0">
              <a:effectLst/>
              <a:ea typeface="Arial" panose="020B0604020202020204" pitchFamily="34" charset="0"/>
            </a:endParaRPr>
          </a:p>
        </p:txBody>
      </p:sp>
      <p:sp>
        <p:nvSpPr>
          <p:cNvPr id="22" name="TextBox 21">
            <a:extLst>
              <a:ext uri="{FF2B5EF4-FFF2-40B4-BE49-F238E27FC236}">
                <a16:creationId xmlns:a16="http://schemas.microsoft.com/office/drawing/2014/main" id="{7640DF21-DDD7-CAE1-5470-B62283128F69}"/>
              </a:ext>
            </a:extLst>
          </p:cNvPr>
          <p:cNvSpPr txBox="1"/>
          <p:nvPr/>
        </p:nvSpPr>
        <p:spPr>
          <a:xfrm>
            <a:off x="2266950" y="16817561"/>
            <a:ext cx="12763500" cy="1754326"/>
          </a:xfrm>
          <a:prstGeom prst="rect">
            <a:avLst/>
          </a:prstGeom>
          <a:noFill/>
        </p:spPr>
        <p:txBody>
          <a:bodyPr wrap="square" rtlCol="0">
            <a:spAutoFit/>
          </a:bodyPr>
          <a:lstStyle/>
          <a:p>
            <a:r>
              <a:rPr lang="en-US" b="1" dirty="0"/>
              <a:t>Figure 1 Legend:</a:t>
            </a:r>
            <a:endParaRPr lang="en-US" dirty="0"/>
          </a:p>
          <a:p>
            <a:r>
              <a:rPr lang="en-US" dirty="0"/>
              <a:t>The heat map in blue displays the zip codes of the 999 survey respondents with the maximum in one zip code being 32 respondents and the minimum being one respondent. The heat map in orange displays the zip codes of the 421 respondents who said yes or maybe to still having symptoms following COVID-19 infection with the maximum respondents in one zip code being 12 and the minimum being one. </a:t>
            </a:r>
          </a:p>
          <a:p>
            <a:endParaRPr lang="en-US" dirty="0"/>
          </a:p>
        </p:txBody>
      </p:sp>
      <p:sp>
        <p:nvSpPr>
          <p:cNvPr id="27" name="TextBox 26">
            <a:extLst>
              <a:ext uri="{FF2B5EF4-FFF2-40B4-BE49-F238E27FC236}">
                <a16:creationId xmlns:a16="http://schemas.microsoft.com/office/drawing/2014/main" id="{44604A4C-866E-0D54-B437-1D9E4A64AA95}"/>
              </a:ext>
            </a:extLst>
          </p:cNvPr>
          <p:cNvSpPr txBox="1"/>
          <p:nvPr/>
        </p:nvSpPr>
        <p:spPr>
          <a:xfrm>
            <a:off x="22776082" y="30699534"/>
            <a:ext cx="10679113" cy="1576072"/>
          </a:xfrm>
          <a:prstGeom prst="rect">
            <a:avLst/>
          </a:prstGeom>
          <a:noFill/>
        </p:spPr>
        <p:txBody>
          <a:bodyPr wrap="square">
            <a:spAutoFit/>
          </a:bodyPr>
          <a:lstStyle/>
          <a:p>
            <a:pPr marL="0" marR="0">
              <a:lnSpc>
                <a:spcPct val="200000"/>
              </a:lnSpc>
              <a:spcBef>
                <a:spcPts val="0"/>
              </a:spcBef>
              <a:spcAft>
                <a:spcPts val="0"/>
              </a:spcAft>
            </a:pPr>
            <a:r>
              <a:rPr lang="en-US" sz="1800" b="1" dirty="0">
                <a:effectLst/>
                <a:latin typeface="Times New Roman" panose="02020603050405020304" pitchFamily="18" charset="0"/>
                <a:ea typeface="Calibri" panose="020F0502020204030204" pitchFamily="34" charset="0"/>
              </a:rPr>
              <a:t>Figure 2 Legend:</a:t>
            </a:r>
            <a:endParaRPr lang="en-US" sz="1600" dirty="0">
              <a:effectLst/>
              <a:latin typeface="Arial" panose="020B0604020202020204" pitchFamily="34" charset="0"/>
              <a:ea typeface="Arial" panose="020B0604020202020204" pitchFamily="34" charset="0"/>
            </a:endParaRPr>
          </a:p>
          <a:p>
            <a:pPr marL="0" marR="0">
              <a:lnSpc>
                <a:spcPct val="115000"/>
              </a:lnSpc>
              <a:spcBef>
                <a:spcPts val="0"/>
              </a:spcBef>
              <a:spcAft>
                <a:spcPts val="0"/>
              </a:spcAft>
            </a:pPr>
            <a:r>
              <a:rPr lang="en-US" sz="1800" dirty="0">
                <a:effectLst/>
                <a:latin typeface="Times New Roman" panose="02020603050405020304" pitchFamily="18" charset="0"/>
                <a:ea typeface="Calibri" panose="020F0502020204030204" pitchFamily="34" charset="0"/>
              </a:rPr>
              <a:t>Figure 1 displays the patient reported frequency of sixteen symptoms that were listed on the survey on a five-point Likert scale: Never, Rarely, Sometimes, Often, and Always with the number of patients versus percentage on the x-axis.</a:t>
            </a:r>
            <a:endParaRPr lang="en-US" sz="1600" dirty="0">
              <a:effectLst/>
              <a:latin typeface="Arial" panose="020B0604020202020204" pitchFamily="34" charset="0"/>
              <a:ea typeface="Arial" panose="020B0604020202020204" pitchFamily="34" charset="0"/>
            </a:endParaRPr>
          </a:p>
        </p:txBody>
      </p:sp>
      <p:sp>
        <p:nvSpPr>
          <p:cNvPr id="28" name="TextBox 27">
            <a:extLst>
              <a:ext uri="{FF2B5EF4-FFF2-40B4-BE49-F238E27FC236}">
                <a16:creationId xmlns:a16="http://schemas.microsoft.com/office/drawing/2014/main" id="{6B524DF1-60E9-51FD-C329-873950B37ECC}"/>
              </a:ext>
            </a:extLst>
          </p:cNvPr>
          <p:cNvSpPr txBox="1"/>
          <p:nvPr/>
        </p:nvSpPr>
        <p:spPr>
          <a:xfrm>
            <a:off x="22988800" y="18517459"/>
            <a:ext cx="8377678" cy="923330"/>
          </a:xfrm>
          <a:prstGeom prst="rect">
            <a:avLst/>
          </a:prstGeom>
          <a:noFill/>
        </p:spPr>
        <p:txBody>
          <a:bodyPr wrap="none" rtlCol="0">
            <a:spAutoFit/>
          </a:bodyPr>
          <a:lstStyle/>
          <a:p>
            <a:r>
              <a:rPr lang="en-US" b="1" dirty="0"/>
              <a:t>Figure 2 Title: </a:t>
            </a:r>
            <a:endParaRPr lang="en-US" dirty="0"/>
          </a:p>
          <a:p>
            <a:r>
              <a:rPr lang="en-US" dirty="0"/>
              <a:t>Reported symptom frequency by patients at least 90 days following COVID-19 infection </a:t>
            </a:r>
          </a:p>
          <a:p>
            <a:endParaRPr lang="en-US" dirty="0"/>
          </a:p>
        </p:txBody>
      </p:sp>
      <p:pic>
        <p:nvPicPr>
          <p:cNvPr id="33" name="Picture 32">
            <a:extLst>
              <a:ext uri="{FF2B5EF4-FFF2-40B4-BE49-F238E27FC236}">
                <a16:creationId xmlns:a16="http://schemas.microsoft.com/office/drawing/2014/main" id="{1AFF3BDB-1C3E-11D6-40CE-637C6EA33C98}"/>
              </a:ext>
            </a:extLst>
          </p:cNvPr>
          <p:cNvPicPr>
            <a:picLocks noChangeAspect="1"/>
          </p:cNvPicPr>
          <p:nvPr/>
        </p:nvPicPr>
        <p:blipFill rotWithShape="1">
          <a:blip r:embed="rId4"/>
          <a:srcRect t="35018" b="27511"/>
          <a:stretch/>
        </p:blipFill>
        <p:spPr>
          <a:xfrm>
            <a:off x="13552487" y="19638687"/>
            <a:ext cx="22963187" cy="11135321"/>
          </a:xfrm>
          <a:prstGeom prst="rect">
            <a:avLst/>
          </a:prstGeom>
        </p:spPr>
      </p:pic>
      <p:pic>
        <p:nvPicPr>
          <p:cNvPr id="35" name="Picture 34">
            <a:extLst>
              <a:ext uri="{FF2B5EF4-FFF2-40B4-BE49-F238E27FC236}">
                <a16:creationId xmlns:a16="http://schemas.microsoft.com/office/drawing/2014/main" id="{B248F14B-2860-25DC-C5AC-45D040B1B54E}"/>
              </a:ext>
            </a:extLst>
          </p:cNvPr>
          <p:cNvPicPr>
            <a:picLocks noChangeAspect="1"/>
          </p:cNvPicPr>
          <p:nvPr/>
        </p:nvPicPr>
        <p:blipFill>
          <a:blip r:embed="rId5"/>
          <a:stretch>
            <a:fillRect/>
          </a:stretch>
        </p:blipFill>
        <p:spPr>
          <a:xfrm>
            <a:off x="1809750" y="8359594"/>
            <a:ext cx="12192000" cy="6858000"/>
          </a:xfrm>
          <a:prstGeom prst="rect">
            <a:avLst/>
          </a:prstGeom>
        </p:spPr>
      </p:pic>
    </p:spTree>
    <p:extLst>
      <p:ext uri="{BB962C8B-B14F-4D97-AF65-F5344CB8AC3E}">
        <p14:creationId xmlns:p14="http://schemas.microsoft.com/office/powerpoint/2010/main" val="207951433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1340</TotalTime>
  <Words>1989</Words>
  <Application>Microsoft Macintosh PowerPoint</Application>
  <PresentationFormat>Custom</PresentationFormat>
  <Paragraphs>43</Paragraphs>
  <Slides>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Arial</vt:lpstr>
      <vt:lpstr>Calibri</vt:lpstr>
      <vt:lpstr>Calibri Light</vt:lpstr>
      <vt:lpstr>Times New Roman</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Ogan, William</dc:creator>
  <cp:lastModifiedBy>Ogan, William</cp:lastModifiedBy>
  <cp:revision>29</cp:revision>
  <dcterms:created xsi:type="dcterms:W3CDTF">2022-05-19T20:46:43Z</dcterms:created>
  <dcterms:modified xsi:type="dcterms:W3CDTF">2023-06-29T18:38:46Z</dcterms:modified>
</cp:coreProperties>
</file>