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7" r:id="rId3"/>
    <p:sldId id="282" r:id="rId4"/>
    <p:sldId id="283" r:id="rId5"/>
    <p:sldId id="284" r:id="rId6"/>
    <p:sldId id="285" r:id="rId7"/>
    <p:sldId id="278" r:id="rId8"/>
    <p:sldId id="290" r:id="rId9"/>
    <p:sldId id="291" r:id="rId10"/>
    <p:sldId id="292" r:id="rId11"/>
    <p:sldId id="294" r:id="rId12"/>
    <p:sldId id="293" r:id="rId13"/>
    <p:sldId id="301" r:id="rId14"/>
    <p:sldId id="300" r:id="rId15"/>
    <p:sldId id="297" r:id="rId16"/>
    <p:sldId id="296" r:id="rId17"/>
    <p:sldId id="304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ＭＳ Ｐゴシック" panose="020B0600070205080204" pitchFamily="34" charset="-128"/>
      <p:regular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357"/>
    <a:srgbClr val="0058A6"/>
    <a:srgbClr val="000000"/>
    <a:srgbClr val="094769"/>
    <a:srgbClr val="118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6270" autoAdjust="0"/>
  </p:normalViewPr>
  <p:slideViewPr>
    <p:cSldViewPr>
      <p:cViewPr varScale="1">
        <p:scale>
          <a:sx n="115" d="100"/>
          <a:sy n="115" d="100"/>
        </p:scale>
        <p:origin x="11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CAC2A-6F73-C54A-AD32-F1F7A66AE92F}" type="datetime1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2C057-B219-174B-AAF8-960890E595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653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BE6DB-1362-9D4D-B51B-20E1914E0251}" type="datetime1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A670D-0121-F840-B8A7-B5F28CFC5A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496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67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dirty="0" smtClean="0"/>
              <a:t>Section heading – option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7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514600"/>
            <a:ext cx="3657600" cy="1362075"/>
          </a:xfrm>
        </p:spPr>
        <p:txBody>
          <a:bodyPr anchor="t"/>
          <a:lstStyle>
            <a:lvl1pPr algn="r">
              <a:defRPr sz="4000" b="1" cap="none" baseline="0"/>
            </a:lvl1pPr>
          </a:lstStyle>
          <a:p>
            <a:r>
              <a:rPr lang="en-US" dirty="0" smtClean="0"/>
              <a:t>Section heading – option 2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495800" y="2362200"/>
            <a:ext cx="0" cy="167640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2545960"/>
            <a:ext cx="37338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Section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88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59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1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66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650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omple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1341" y="5429913"/>
            <a:ext cx="9162288" cy="1447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53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-22680" y="6824692"/>
            <a:ext cx="9171432" cy="0"/>
          </a:xfrm>
          <a:prstGeom prst="line">
            <a:avLst/>
          </a:prstGeom>
          <a:ln w="1016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819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Development of a high performance surface slope profiler for two-</a:t>
            </a:r>
            <a:r>
              <a:rPr lang="en-US" dirty="0" err="1" smtClean="0"/>
              <a:t>dimansional</a:t>
            </a:r>
            <a:r>
              <a:rPr lang="en-US" dirty="0" smtClean="0"/>
              <a:t> mapping of x-ray optics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352799"/>
            <a:ext cx="8229600" cy="228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Picture 3" descr="0001_2016_ALS_Acronym_SIgnature_Horizontal_multiblue_RGB_ELCTRONIC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22628" r="14957" b="21354"/>
          <a:stretch/>
        </p:blipFill>
        <p:spPr>
          <a:xfrm>
            <a:off x="8078582" y="6220492"/>
            <a:ext cx="914606" cy="493774"/>
          </a:xfrm>
          <a:prstGeom prst="rect">
            <a:avLst/>
          </a:prstGeom>
        </p:spPr>
      </p:pic>
      <p:pic>
        <p:nvPicPr>
          <p:cNvPr id="5" name="Picture 25" descr="LBL_logo_bl_notex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1" y="6194163"/>
            <a:ext cx="663050" cy="5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484684" y="6324600"/>
            <a:ext cx="4187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2"/>
                </a:solidFill>
                <a:latin typeface="Calibri"/>
                <a:cs typeface="Calibri"/>
              </a:rPr>
              <a:t>SPIE Optics + Photonics 2017  -  San Diego,</a:t>
            </a:r>
            <a:r>
              <a:rPr lang="en-US" sz="1200" b="1" baseline="0" dirty="0" smtClean="0">
                <a:solidFill>
                  <a:schemeClr val="tx2"/>
                </a:solidFill>
                <a:latin typeface="Calibri"/>
                <a:cs typeface="Calibri"/>
              </a:rPr>
              <a:t> CA  -  7 August 2017</a:t>
            </a:r>
            <a:endParaRPr lang="en-US" sz="1200" b="1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505200" y="64588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fld id="{8E8EECC0-62E2-794C-BFF4-3606EC20E1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9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2" r:id="rId5"/>
    <p:sldLayoutId id="2147483653" r:id="rId6"/>
    <p:sldLayoutId id="2147483654" r:id="rId7"/>
    <p:sldLayoutId id="2147483659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Calibri"/>
          <a:ea typeface="+mn-ea"/>
          <a:cs typeface="Calibri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png"/><Relationship Id="rId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9.gif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gif"/><Relationship Id="rId5" Type="http://schemas.openxmlformats.org/officeDocument/2006/relationships/image" Target="../media/image26.wmf"/><Relationship Id="rId10" Type="http://schemas.openxmlformats.org/officeDocument/2006/relationships/image" Target="../media/image28.w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4040188" cy="395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FFFF"/>
                </a:solidFill>
                <a:latin typeface="Calibri"/>
                <a:cs typeface="Calibri"/>
              </a:rPr>
              <a:t>Presenter Name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Job Title, Affiliation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  <a:latin typeface="Calibri"/>
                <a:cs typeface="Calibri"/>
              </a:rPr>
              <a:t>Date</a:t>
            </a:r>
            <a:endParaRPr lang="en-US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b="6509"/>
          <a:stretch/>
        </p:blipFill>
        <p:spPr>
          <a:xfrm>
            <a:off x="0" y="-14383"/>
            <a:ext cx="9144000" cy="6872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9385" y="61275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28600"/>
            <a:ext cx="9144000" cy="8604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X-Ray Optics Laboratory at the ALS: current capabilities, new challenges, and tasks for further development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0000_2016_ALS_WHITE_SIgnature_RGB_ELCTRONI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8" t="19631" r="16426" b="20144"/>
          <a:stretch/>
        </p:blipFill>
        <p:spPr>
          <a:xfrm>
            <a:off x="7399796" y="5803529"/>
            <a:ext cx="1134604" cy="777239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0116" y="6132987"/>
            <a:ext cx="2449284" cy="411480"/>
          </a:xfrm>
          <a:prstGeom prst="rect">
            <a:avLst/>
          </a:prstGeom>
        </p:spPr>
      </p:pic>
      <p:pic>
        <p:nvPicPr>
          <p:cNvPr id="10" name="Picture 9" descr="LBL_Masterbrand_logo_white (1)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6172200"/>
            <a:ext cx="2950464" cy="323832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/>
        </p:nvSpPr>
        <p:spPr>
          <a:xfrm>
            <a:off x="0" y="2286000"/>
            <a:ext cx="6400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800" b="1" kern="1200" baseline="0">
                <a:solidFill>
                  <a:srgbClr val="006BA6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dirty="0" smtClean="0">
                <a:solidFill>
                  <a:schemeClr val="bg1"/>
                </a:solidFill>
              </a:rPr>
              <a:t>Ian Lacey</a:t>
            </a:r>
          </a:p>
          <a:p>
            <a:pPr>
              <a:spcBef>
                <a:spcPts val="300"/>
              </a:spcBef>
            </a:pPr>
            <a:r>
              <a:rPr lang="en-US" sz="2400" b="0" dirty="0" smtClean="0">
                <a:solidFill>
                  <a:schemeClr val="bg1"/>
                </a:solidFill>
              </a:rPr>
              <a:t>Sr. Scientific Engineering Associate, ALS - ESG</a:t>
            </a:r>
          </a:p>
          <a:p>
            <a:pPr>
              <a:spcBef>
                <a:spcPts val="300"/>
              </a:spcBef>
            </a:pPr>
            <a:r>
              <a:rPr lang="en-US" sz="2400" b="0" dirty="0" smtClean="0">
                <a:solidFill>
                  <a:schemeClr val="bg1"/>
                </a:solidFill>
              </a:rPr>
              <a:t>7 August 2017</a:t>
            </a:r>
          </a:p>
          <a:p>
            <a:pPr>
              <a:spcBef>
                <a:spcPts val="300"/>
              </a:spcBef>
            </a:pPr>
            <a:endParaRPr lang="en-US" sz="2400" b="0" dirty="0" smtClean="0">
              <a:solidFill>
                <a:schemeClr val="bg1"/>
              </a:solidFill>
            </a:endParaRPr>
          </a:p>
          <a:p>
            <a:pPr>
              <a:spcBef>
                <a:spcPts val="300"/>
              </a:spcBef>
            </a:pP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0" y="3733800"/>
            <a:ext cx="91440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800" b="1" kern="1200" baseline="0">
                <a:solidFill>
                  <a:srgbClr val="006BA6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Jérôme</a:t>
            </a:r>
            <a:r>
              <a:rPr lang="en-US" dirty="0" smtClean="0">
                <a:solidFill>
                  <a:schemeClr val="bg1"/>
                </a:solidFill>
              </a:rPr>
              <a:t> Adam,</a:t>
            </a:r>
            <a:r>
              <a:rPr lang="en-US" baseline="30000" dirty="0" smtClean="0">
                <a:solidFill>
                  <a:schemeClr val="bg1"/>
                </a:solidFill>
              </a:rPr>
              <a:t>1,2</a:t>
            </a:r>
            <a:r>
              <a:rPr lang="en-US" dirty="0" smtClean="0">
                <a:solidFill>
                  <a:schemeClr val="bg1"/>
                </a:solidFill>
              </a:rPr>
              <a:t> Gary P. Centers,</a:t>
            </a:r>
            <a:r>
              <a:rPr lang="en-US" baseline="30000" dirty="0" smtClean="0">
                <a:solidFill>
                  <a:schemeClr val="bg1"/>
                </a:solidFill>
              </a:rPr>
              <a:t>1,3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Gevork</a:t>
            </a:r>
            <a:r>
              <a:rPr lang="en-US" dirty="0" smtClean="0">
                <a:solidFill>
                  <a:schemeClr val="bg1"/>
                </a:solidFill>
              </a:rPr>
              <a:t> Gevorkyan,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 Sergey Nikitin,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 Brian V. Smith,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n-US" dirty="0" err="1" smtClean="0">
                <a:solidFill>
                  <a:schemeClr val="bg1"/>
                </a:solidFill>
              </a:rPr>
              <a:t>Valeriy</a:t>
            </a:r>
            <a:r>
              <a:rPr lang="en-US" dirty="0" smtClean="0">
                <a:solidFill>
                  <a:schemeClr val="bg1"/>
                </a:solidFill>
              </a:rPr>
              <a:t> V. Yashchuk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</a:p>
          <a:p>
            <a:pPr>
              <a:spcBef>
                <a:spcPts val="300"/>
              </a:spcBef>
            </a:pPr>
            <a:endParaRPr lang="en-US" baseline="30000" dirty="0" smtClean="0">
              <a:solidFill>
                <a:schemeClr val="bg1"/>
              </a:solidFill>
            </a:endParaRPr>
          </a:p>
          <a:p>
            <a:pPr>
              <a:spcBef>
                <a:spcPts val="300"/>
              </a:spcBef>
            </a:pPr>
            <a:endParaRPr lang="en-US" dirty="0" smtClean="0">
              <a:solidFill>
                <a:schemeClr val="bg1"/>
              </a:solidFill>
            </a:endParaRPr>
          </a:p>
          <a:p>
            <a:r>
              <a:rPr lang="en-US" sz="2400" i="1" baseline="30000" dirty="0" smtClean="0">
                <a:solidFill>
                  <a:schemeClr val="bg1"/>
                </a:solidFill>
              </a:rPr>
              <a:t>1</a:t>
            </a:r>
            <a:r>
              <a:rPr lang="en-US" sz="2400" i="1" dirty="0" smtClean="0">
                <a:solidFill>
                  <a:schemeClr val="bg1"/>
                </a:solidFill>
              </a:rPr>
              <a:t>Lawrence Berkeley National Laboratory, 1 Cyclotron Rd., Berkeley, California 94720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i="1" baseline="30000" dirty="0" smtClean="0">
                <a:solidFill>
                  <a:schemeClr val="bg1"/>
                </a:solidFill>
              </a:rPr>
              <a:t>2</a:t>
            </a:r>
            <a:r>
              <a:rPr lang="en-US" sz="2400" i="1" dirty="0" smtClean="0">
                <a:solidFill>
                  <a:schemeClr val="bg1"/>
                </a:solidFill>
              </a:rPr>
              <a:t>École </a:t>
            </a:r>
            <a:r>
              <a:rPr lang="en-US" sz="2400" i="1" dirty="0" err="1" smtClean="0">
                <a:solidFill>
                  <a:schemeClr val="bg1"/>
                </a:solidFill>
              </a:rPr>
              <a:t>nationale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supérieure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d'ingénieurs</a:t>
            </a:r>
            <a:r>
              <a:rPr lang="en-US" sz="2400" i="1" dirty="0" smtClean="0">
                <a:solidFill>
                  <a:schemeClr val="bg1"/>
                </a:solidFill>
              </a:rPr>
              <a:t> de Caen &amp; Centre de </a:t>
            </a:r>
            <a:r>
              <a:rPr lang="en-US" sz="2400" i="1" dirty="0" err="1" smtClean="0">
                <a:solidFill>
                  <a:schemeClr val="bg1"/>
                </a:solidFill>
              </a:rPr>
              <a:t>Recherche</a:t>
            </a:r>
            <a:r>
              <a:rPr lang="en-US" sz="2400" i="1" dirty="0" smtClean="0">
                <a:solidFill>
                  <a:schemeClr val="bg1"/>
                </a:solidFill>
              </a:rPr>
              <a:t> (ENSICAEN),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</a:rPr>
              <a:t>6 Boulevard </a:t>
            </a:r>
            <a:r>
              <a:rPr lang="en-US" sz="2400" i="1" dirty="0" err="1" smtClean="0">
                <a:solidFill>
                  <a:schemeClr val="bg1"/>
                </a:solidFill>
              </a:rPr>
              <a:t>Maréchal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</a:rPr>
              <a:t>Juin</a:t>
            </a:r>
            <a:r>
              <a:rPr lang="en-US" sz="2400" i="1" dirty="0" smtClean="0">
                <a:solidFill>
                  <a:schemeClr val="bg1"/>
                </a:solidFill>
              </a:rPr>
              <a:t>, 14000 Caen, France</a:t>
            </a: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i="1" baseline="30000" dirty="0" smtClean="0">
                <a:solidFill>
                  <a:schemeClr val="bg1"/>
                </a:solidFill>
              </a:rPr>
              <a:t>3</a:t>
            </a:r>
            <a:r>
              <a:rPr lang="en-US" sz="2400" i="1" dirty="0" smtClean="0">
                <a:solidFill>
                  <a:schemeClr val="bg1"/>
                </a:solidFill>
              </a:rPr>
              <a:t>Helmholtz Institute, JGU Mainz, </a:t>
            </a:r>
            <a:r>
              <a:rPr lang="en-US" sz="2400" i="1" dirty="0" err="1" smtClean="0">
                <a:solidFill>
                  <a:schemeClr val="bg1"/>
                </a:solidFill>
              </a:rPr>
              <a:t>Staudingerweg</a:t>
            </a:r>
            <a:r>
              <a:rPr lang="en-US" sz="2400" i="1" dirty="0" smtClean="0">
                <a:solidFill>
                  <a:schemeClr val="bg1"/>
                </a:solidFill>
              </a:rPr>
              <a:t> 18, 55128 Mainz, Germany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spcBef>
                <a:spcPts val="300"/>
              </a:spcBef>
            </a:pPr>
            <a:endParaRPr lang="en-US" sz="2400" b="0" dirty="0" smtClean="0">
              <a:solidFill>
                <a:schemeClr val="bg1"/>
              </a:solidFill>
            </a:endParaRPr>
          </a:p>
          <a:p>
            <a:pPr>
              <a:spcBef>
                <a:spcPts val="300"/>
              </a:spcBef>
            </a:pPr>
            <a:endParaRPr lang="en-US"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2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Add time delay between scans in opposite directions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685800"/>
            <a:ext cx="5334000" cy="247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306254"/>
              </p:ext>
            </p:extLst>
          </p:nvPr>
        </p:nvGraphicFramePr>
        <p:xfrm>
          <a:off x="1260201" y="3701588"/>
          <a:ext cx="6283325" cy="64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Equation" r:id="rId4" imgW="2527300" imgH="254000" progId="">
                  <p:embed/>
                </p:oleObj>
              </mc:Choice>
              <mc:Fallback>
                <p:oleObj name="Equation" r:id="rId4" imgW="2527300" imgH="2540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201" y="3701588"/>
                        <a:ext cx="6283325" cy="64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438126" y="3713163"/>
            <a:ext cx="848338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90526" y="4344006"/>
            <a:ext cx="304800" cy="5954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04726" y="4876800"/>
            <a:ext cx="109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surface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04926" y="3713163"/>
            <a:ext cx="1066800" cy="6096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85926" y="4344006"/>
            <a:ext cx="76200" cy="59549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7726" y="4884003"/>
            <a:ext cx="1638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sz="2400" dirty="0" smtClean="0">
                <a:solidFill>
                  <a:srgbClr val="00B050"/>
                </a:solidFill>
              </a:rPr>
              <a:t>ystematic</a:t>
            </a:r>
          </a:p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 error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126" y="3713163"/>
            <a:ext cx="762000" cy="6096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248126" y="4373123"/>
            <a:ext cx="61722" cy="56638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4726" y="4800600"/>
            <a:ext cx="1229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r</a:t>
            </a:r>
            <a:r>
              <a:rPr lang="en-US" sz="2400" dirty="0" smtClean="0">
                <a:solidFill>
                  <a:srgbClr val="7030A0"/>
                </a:solidFill>
              </a:rPr>
              <a:t>andom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noise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76526" y="3733800"/>
            <a:ext cx="762000" cy="6096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8" name="Straight Arrow Connector 17"/>
          <p:cNvCxnSpPr>
            <a:stCxn id="19" idx="0"/>
          </p:cNvCxnSpPr>
          <p:nvPr/>
        </p:nvCxnSpPr>
        <p:spPr>
          <a:xfrm flipV="1">
            <a:off x="5225340" y="4386618"/>
            <a:ext cx="0" cy="48571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76526" y="4872335"/>
            <a:ext cx="69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drift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57726" y="3733800"/>
            <a:ext cx="762000" cy="60960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315200" y="4386618"/>
            <a:ext cx="304800" cy="566382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33652" y="4829401"/>
            <a:ext cx="1829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periodic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perturbation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Add time delay between scans in opposite directions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306254"/>
              </p:ext>
            </p:extLst>
          </p:nvPr>
        </p:nvGraphicFramePr>
        <p:xfrm>
          <a:off x="1260201" y="3701588"/>
          <a:ext cx="6283325" cy="64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3" imgW="2527300" imgH="254000" progId="">
                  <p:embed/>
                </p:oleObj>
              </mc:Choice>
              <mc:Fallback>
                <p:oleObj name="Equation" r:id="rId3" imgW="2527300" imgH="254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201" y="3701588"/>
                        <a:ext cx="6283325" cy="64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438126" y="3713163"/>
            <a:ext cx="848338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90526" y="4344006"/>
            <a:ext cx="304800" cy="5954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04726" y="4876800"/>
            <a:ext cx="109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surface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04926" y="3713163"/>
            <a:ext cx="1066800" cy="60960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885926" y="4344006"/>
            <a:ext cx="76200" cy="595499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7727" y="4884003"/>
            <a:ext cx="1638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systematic</a:t>
            </a:r>
          </a:p>
          <a:p>
            <a:pPr algn="ctr"/>
            <a:r>
              <a:rPr lang="en-US" sz="2400" dirty="0" smtClean="0">
                <a:solidFill>
                  <a:srgbClr val="00B050"/>
                </a:solidFill>
              </a:rPr>
              <a:t> error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126" y="3713163"/>
            <a:ext cx="762000" cy="60960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248126" y="4373123"/>
            <a:ext cx="61722" cy="566382"/>
          </a:xfrm>
          <a:prstGeom prst="straightConnector1">
            <a:avLst/>
          </a:prstGeom>
          <a:ln w="2857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4727" y="4800600"/>
            <a:ext cx="12298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random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noise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876526" y="3733800"/>
            <a:ext cx="762000" cy="6096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8" name="Straight Arrow Connector 17"/>
          <p:cNvCxnSpPr>
            <a:stCxn id="19" idx="0"/>
          </p:cNvCxnSpPr>
          <p:nvPr/>
        </p:nvCxnSpPr>
        <p:spPr>
          <a:xfrm flipV="1">
            <a:off x="5225340" y="4386619"/>
            <a:ext cx="0" cy="48571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76526" y="4872335"/>
            <a:ext cx="69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drift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57726" y="3733800"/>
            <a:ext cx="762000" cy="609600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315200" y="4386618"/>
            <a:ext cx="304800" cy="566382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33652" y="4829401"/>
            <a:ext cx="1829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periodic</a:t>
            </a:r>
          </a:p>
          <a:p>
            <a:pPr algn="ctr"/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</a:rPr>
              <a:t>perturbation</a:t>
            </a:r>
            <a:endParaRPr lang="en-US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685800"/>
            <a:ext cx="5262563" cy="235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Add time delay between scans in opposite directions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0" y="1981200"/>
            <a:ext cx="3474719" cy="1447800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026750"/>
              </p:ext>
            </p:extLst>
          </p:nvPr>
        </p:nvGraphicFramePr>
        <p:xfrm>
          <a:off x="1371600" y="2133600"/>
          <a:ext cx="205740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4" imgW="1612900" imgH="457200" progId="">
                  <p:embed/>
                </p:oleObj>
              </mc:Choice>
              <mc:Fallback>
                <p:oleObj name="Equation" r:id="rId4" imgW="1612900" imgH="4572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133600"/>
                        <a:ext cx="2057400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81" y="4038601"/>
            <a:ext cx="3474719" cy="1447799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383586"/>
              </p:ext>
            </p:extLst>
          </p:nvPr>
        </p:nvGraphicFramePr>
        <p:xfrm>
          <a:off x="1138237" y="4341812"/>
          <a:ext cx="3433763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7" imgW="2158920" imgH="431640" progId="">
                  <p:embed/>
                </p:oleObj>
              </mc:Choice>
              <mc:Fallback>
                <p:oleObj name="Equation" r:id="rId7" imgW="2158920" imgH="43164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237" y="4341812"/>
                        <a:ext cx="3433763" cy="687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936236"/>
              </p:ext>
            </p:extLst>
          </p:nvPr>
        </p:nvGraphicFramePr>
        <p:xfrm>
          <a:off x="269875" y="1371600"/>
          <a:ext cx="5780088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9" imgW="3632040" imgH="279360" progId="">
                  <p:embed/>
                </p:oleObj>
              </mc:Choice>
              <mc:Fallback>
                <p:oleObj name="Equation" r:id="rId9" imgW="3632040" imgH="27936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1371600"/>
                        <a:ext cx="5780088" cy="41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own Arrow 14"/>
          <p:cNvSpPr/>
          <p:nvPr/>
        </p:nvSpPr>
        <p:spPr bwMode="auto">
          <a:xfrm>
            <a:off x="6364440" y="3352800"/>
            <a:ext cx="493560" cy="528918"/>
          </a:xfrm>
          <a:prstGeom prst="down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66647" y="1356203"/>
            <a:ext cx="248153" cy="396398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019047" y="1828801"/>
            <a:ext cx="248153" cy="1523999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883376" y="3440668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Introduce delay between scans</a:t>
            </a:r>
            <a:endParaRPr lang="en-US" sz="18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Add time delay between scans in opposite directions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881063"/>
            <a:ext cx="85725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Add time delay between scans in opposite directions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62000"/>
            <a:ext cx="5257800" cy="192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0"/>
            <a:ext cx="6634998" cy="392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Add time delay between scans in opposite directions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62000"/>
            <a:ext cx="5257800" cy="192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286000"/>
            <a:ext cx="6477000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Add time delay between scans in opposite directions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981200"/>
            <a:ext cx="7112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Acknowledgements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1066800"/>
            <a:ext cx="8763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ts val="600"/>
              </a:spcBef>
              <a:buFont typeface="Arial" pitchFamily="34" charset="0"/>
              <a:buNone/>
            </a:pPr>
            <a:r>
              <a:rPr lang="en-US" altLang="ko-KR" sz="1800" i="1" dirty="0">
                <a:solidFill>
                  <a:srgbClr val="1703A9"/>
                </a:solidFill>
                <a:latin typeface="Gill Sans" pitchFamily="-84" charset="0"/>
                <a:ea typeface="Gulim" pitchFamily="34" charset="-127"/>
                <a:cs typeface="Gill Sans" pitchFamily="-84" charset="0"/>
              </a:rPr>
              <a:t>COLLABORATORS:</a:t>
            </a:r>
          </a:p>
          <a:p>
            <a:pPr>
              <a:spcBef>
                <a:spcPts val="600"/>
              </a:spcBef>
            </a:pPr>
            <a:r>
              <a:rPr lang="en-US" sz="1600" i="1" dirty="0" smtClean="0"/>
              <a:t>Gary P. Centers,</a:t>
            </a:r>
            <a:r>
              <a:rPr lang="en-US" sz="1600" i="1" baseline="30000" dirty="0" smtClean="0"/>
              <a:t>1,2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Gevork</a:t>
            </a:r>
            <a:r>
              <a:rPr lang="en-US" sz="1600" i="1" dirty="0" smtClean="0"/>
              <a:t> Gevorkyan,</a:t>
            </a:r>
            <a:r>
              <a:rPr lang="en-US" sz="1600" i="1" baseline="30000" dirty="0" smtClean="0"/>
              <a:t>1</a:t>
            </a:r>
            <a:r>
              <a:rPr lang="en-US" sz="1600" i="1" dirty="0" smtClean="0"/>
              <a:t> Sergey Nikitin,</a:t>
            </a:r>
            <a:r>
              <a:rPr lang="en-US" sz="1600" i="1" baseline="30000" dirty="0" smtClean="0"/>
              <a:t>1</a:t>
            </a:r>
            <a:r>
              <a:rPr lang="en-US" sz="1600" i="1" dirty="0" smtClean="0"/>
              <a:t> Brian V. Smith,</a:t>
            </a:r>
            <a:r>
              <a:rPr lang="en-US" sz="1600" i="1" baseline="30000" dirty="0" smtClean="0"/>
              <a:t>1</a:t>
            </a:r>
            <a:r>
              <a:rPr lang="en-US" sz="1600" i="1" dirty="0" smtClean="0"/>
              <a:t> and </a:t>
            </a:r>
            <a:r>
              <a:rPr lang="en-US" sz="1600" i="1" dirty="0" err="1" smtClean="0"/>
              <a:t>Valeriy</a:t>
            </a:r>
            <a:r>
              <a:rPr lang="en-US" sz="1600" i="1" dirty="0" smtClean="0"/>
              <a:t> V. Yashchuk</a:t>
            </a:r>
            <a:r>
              <a:rPr lang="en-US" sz="1600" i="1" baseline="30000" dirty="0" smtClean="0"/>
              <a:t>1</a:t>
            </a:r>
            <a:r>
              <a:rPr lang="en-US" altLang="ko-KR" sz="1600" i="1" dirty="0" smtClean="0">
                <a:latin typeface="Gill Sans" pitchFamily="-84" charset="0"/>
                <a:ea typeface="Gulim" pitchFamily="34" charset="-127"/>
                <a:cs typeface="Gill Sans" pitchFamily="-84" charset="0"/>
              </a:rPr>
              <a:t>, </a:t>
            </a:r>
            <a:r>
              <a:rPr lang="en-US" altLang="ko-KR" sz="1600" i="1" dirty="0" err="1" smtClean="0">
                <a:latin typeface="Gill Sans" pitchFamily="-84" charset="0"/>
                <a:ea typeface="Gulim" pitchFamily="34" charset="-127"/>
                <a:cs typeface="Gill Sans" pitchFamily="-84" charset="0"/>
              </a:rPr>
              <a:t>Dmitriy</a:t>
            </a:r>
            <a:r>
              <a:rPr lang="en-US" altLang="ko-KR" sz="1600" i="1" dirty="0" smtClean="0">
                <a:latin typeface="Gill Sans" pitchFamily="-84" charset="0"/>
                <a:ea typeface="Gulim" pitchFamily="34" charset="-127"/>
                <a:cs typeface="Gill Sans" pitchFamily="-84" charset="0"/>
              </a:rPr>
              <a:t> </a:t>
            </a:r>
            <a:r>
              <a:rPr lang="en-US" altLang="ko-KR" sz="1600" i="1" dirty="0">
                <a:latin typeface="Gill Sans" pitchFamily="-84" charset="0"/>
                <a:ea typeface="Gulim" pitchFamily="34" charset="-127"/>
                <a:cs typeface="Gill Sans" pitchFamily="-84" charset="0"/>
              </a:rPr>
              <a:t>L. </a:t>
            </a:r>
            <a:r>
              <a:rPr lang="en-US" altLang="ko-KR" sz="1600" i="1" dirty="0" smtClean="0">
                <a:latin typeface="Gill Sans" pitchFamily="-84" charset="0"/>
                <a:ea typeface="Gulim" pitchFamily="34" charset="-127"/>
                <a:cs typeface="Gill Sans" pitchFamily="-84" charset="0"/>
              </a:rPr>
              <a:t>Voronov</a:t>
            </a:r>
            <a:r>
              <a:rPr lang="en-US" sz="1600" i="1" baseline="30000" dirty="0" smtClean="0"/>
              <a:t>1</a:t>
            </a:r>
            <a:endParaRPr lang="en-US" altLang="ko-KR" sz="1600" i="1" dirty="0" smtClean="0">
              <a:latin typeface="Gill Sans" pitchFamily="-84" charset="0"/>
              <a:ea typeface="Gulim" pitchFamily="34" charset="-127"/>
              <a:cs typeface="Gill Sans" pitchFamily="-84" charset="0"/>
            </a:endParaRPr>
          </a:p>
          <a:p>
            <a:pPr algn="l">
              <a:spcBef>
                <a:spcPts val="600"/>
              </a:spcBef>
              <a:buFont typeface="Arial" pitchFamily="34" charset="0"/>
              <a:buNone/>
            </a:pPr>
            <a:endParaRPr lang="en-US" altLang="en-US" sz="1600" i="1" dirty="0">
              <a:ea typeface="Gulim" pitchFamily="34" charset="-127"/>
              <a:cs typeface="Arial" pitchFamily="34" charset="0"/>
            </a:endParaRPr>
          </a:p>
        </p:txBody>
      </p:sp>
      <p:sp>
        <p:nvSpPr>
          <p:cNvPr id="8" name="Text Box 41"/>
          <p:cNvSpPr txBox="1">
            <a:spLocks noChangeArrowheads="1"/>
          </p:cNvSpPr>
          <p:nvPr/>
        </p:nvSpPr>
        <p:spPr bwMode="auto">
          <a:xfrm>
            <a:off x="547688" y="5735638"/>
            <a:ext cx="684371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en-US" sz="2000" b="1">
                <a:solidFill>
                  <a:srgbClr val="1D04D2"/>
                </a:solidFill>
                <a:latin typeface="Comic Sans MS" pitchFamily="66" charset="0"/>
              </a:rPr>
              <a:t>“To measure is to know.”</a:t>
            </a: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en-US" sz="2000" b="1">
                <a:solidFill>
                  <a:srgbClr val="1D04D2"/>
                </a:solidFill>
                <a:latin typeface="Comic Sans MS" pitchFamily="66" charset="0"/>
              </a:rPr>
              <a:t>“If you can not measure it, you can not improve it.”</a:t>
            </a:r>
          </a:p>
        </p:txBody>
      </p:sp>
      <p:pic>
        <p:nvPicPr>
          <p:cNvPr id="9" name="Picture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14800"/>
            <a:ext cx="16002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1"/>
          <p:cNvSpPr txBox="1">
            <a:spLocks noChangeArrowheads="1"/>
          </p:cNvSpPr>
          <p:nvPr/>
        </p:nvSpPr>
        <p:spPr bwMode="auto">
          <a:xfrm>
            <a:off x="7127875" y="5976938"/>
            <a:ext cx="19526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1200" b="1">
                <a:latin typeface="Comic Sans MS" pitchFamily="66" charset="0"/>
              </a:rPr>
              <a:t>Sir William Thomson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1200" b="1">
                <a:latin typeface="Comic Sans MS" pitchFamily="66" charset="0"/>
              </a:rPr>
              <a:t>(Lord Kelvin)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28600" y="2006600"/>
            <a:ext cx="8686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</a:pPr>
            <a:endParaRPr lang="en-US" altLang="en-US" sz="1800" i="1" dirty="0" smtClean="0">
              <a:solidFill>
                <a:srgbClr val="1703A9"/>
              </a:solidFill>
              <a:ea typeface="Gulim" pitchFamily="34" charset="-127"/>
              <a:cs typeface="Arial" pitchFamily="34" charset="0"/>
            </a:endParaRPr>
          </a:p>
          <a:p>
            <a:pPr algn="l">
              <a:spcBef>
                <a:spcPts val="120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altLang="en-US" sz="1800" i="1" dirty="0" smtClean="0">
                <a:solidFill>
                  <a:srgbClr val="1703A9"/>
                </a:solidFill>
                <a:ea typeface="Gulim" pitchFamily="34" charset="-127"/>
                <a:cs typeface="Arial" pitchFamily="34" charset="0"/>
              </a:rPr>
              <a:t>PRIMARY FUNDING:</a:t>
            </a:r>
            <a:endParaRPr lang="en-US" altLang="en-US" sz="1600" i="1" dirty="0">
              <a:latin typeface="Gill Sans" pitchFamily="-84" charset="0"/>
              <a:ea typeface="Times New Roman" pitchFamily="18" charset="0"/>
              <a:cs typeface="Gill Sans" pitchFamily="-84" charset="0"/>
            </a:endParaRPr>
          </a:p>
          <a:p>
            <a:pPr algn="l">
              <a:buFont typeface="Arial" pitchFamily="34" charset="0"/>
              <a:buNone/>
            </a:pPr>
            <a:r>
              <a:rPr lang="en-US" altLang="en-US" sz="1600" i="1" dirty="0">
                <a:ea typeface="Times New Roman" pitchFamily="18" charset="0"/>
                <a:cs typeface="Gill Sans" pitchFamily="-84" charset="0"/>
              </a:rPr>
              <a:t>The Advanced Light Source </a:t>
            </a:r>
            <a:r>
              <a:rPr lang="en-US" altLang="en-US" sz="1600" i="1" dirty="0" smtClean="0">
                <a:ea typeface="Times New Roman" pitchFamily="18" charset="0"/>
                <a:cs typeface="Gill Sans" pitchFamily="-84" charset="0"/>
              </a:rPr>
              <a:t> is supported </a:t>
            </a:r>
            <a:r>
              <a:rPr lang="en-US" altLang="en-US" sz="1600" i="1" dirty="0">
                <a:ea typeface="Times New Roman" pitchFamily="18" charset="0"/>
                <a:cs typeface="Gill Sans" pitchFamily="-84" charset="0"/>
              </a:rPr>
              <a:t>by </a:t>
            </a:r>
            <a:r>
              <a:rPr lang="en-US" altLang="en-US" sz="1600" i="1" dirty="0" smtClean="0">
                <a:ea typeface="Times New Roman" pitchFamily="18" charset="0"/>
                <a:cs typeface="Gill Sans" pitchFamily="-84" charset="0"/>
              </a:rPr>
              <a:t>the U</a:t>
            </a:r>
            <a:r>
              <a:rPr lang="en-US" altLang="en-US" sz="1600" i="1" dirty="0">
                <a:ea typeface="Times New Roman" pitchFamily="18" charset="0"/>
                <a:cs typeface="Gill Sans" pitchFamily="-84" charset="0"/>
              </a:rPr>
              <a:t>. S. Department </a:t>
            </a:r>
            <a:r>
              <a:rPr lang="en-US" altLang="en-US" sz="1600" i="1" dirty="0">
                <a:cs typeface="Times New Roman" pitchFamily="18" charset="0"/>
              </a:rPr>
              <a:t>of Energy under contract number DE-AC02-05CH11231. </a:t>
            </a:r>
          </a:p>
          <a:p>
            <a:pPr algn="l">
              <a:buFont typeface="Arial" pitchFamily="34" charset="0"/>
              <a:buNone/>
            </a:pPr>
            <a:endParaRPr lang="en-US" altLang="en-US" sz="1600" i="1" dirty="0"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129694"/>
            <a:ext cx="2971800" cy="74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7772400" cy="762000"/>
          </a:xfrm>
        </p:spPr>
        <p:txBody>
          <a:bodyPr/>
          <a:lstStyle/>
          <a:p>
            <a:r>
              <a:rPr lang="en-US" dirty="0" smtClean="0"/>
              <a:t>Slope </a:t>
            </a:r>
            <a:r>
              <a:rPr lang="en-US" dirty="0" err="1" smtClean="0"/>
              <a:t>Profilometers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609600"/>
            <a:ext cx="3383437" cy="297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352800"/>
            <a:ext cx="3733800" cy="297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762000"/>
            <a:ext cx="248203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7772400" cy="762000"/>
          </a:xfrm>
        </p:spPr>
        <p:txBody>
          <a:bodyPr/>
          <a:lstStyle/>
          <a:p>
            <a:r>
              <a:rPr lang="en-US" dirty="0" smtClean="0"/>
              <a:t>Calibration Tools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416882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2536" y="304801"/>
            <a:ext cx="469323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4093" y="3352801"/>
            <a:ext cx="426418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7772400" cy="762000"/>
          </a:xfrm>
        </p:spPr>
        <p:txBody>
          <a:bodyPr/>
          <a:lstStyle/>
          <a:p>
            <a:r>
              <a:rPr lang="en-US" dirty="0" smtClean="0"/>
              <a:t>Calibration Tools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30030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609600"/>
            <a:ext cx="3956411" cy="27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8950" y="4191000"/>
            <a:ext cx="6115050" cy="192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7772400" cy="762000"/>
          </a:xfrm>
        </p:spPr>
        <p:txBody>
          <a:bodyPr/>
          <a:lstStyle/>
          <a:p>
            <a:r>
              <a:rPr lang="en-US" dirty="0" smtClean="0"/>
              <a:t>Interferometers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294458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685800"/>
            <a:ext cx="262930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762000"/>
            <a:ext cx="2286000" cy="258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581400"/>
            <a:ext cx="2487208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1"/>
            <a:ext cx="7772400" cy="762000"/>
          </a:xfrm>
        </p:spPr>
        <p:txBody>
          <a:bodyPr/>
          <a:lstStyle/>
          <a:p>
            <a:r>
              <a:rPr lang="en-US" dirty="0" smtClean="0"/>
              <a:t>Interferometers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85800"/>
            <a:ext cx="294458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685800"/>
            <a:ext cx="262930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762000"/>
            <a:ext cx="2286000" cy="258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581400"/>
            <a:ext cx="2487208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5105400" y="3581400"/>
            <a:ext cx="457200" cy="1066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5400000">
            <a:off x="4914900" y="5372100"/>
            <a:ext cx="457200" cy="838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362075"/>
          </a:xfrm>
        </p:spPr>
        <p:txBody>
          <a:bodyPr/>
          <a:lstStyle/>
          <a:p>
            <a:r>
              <a:rPr lang="en-US" dirty="0" smtClean="0"/>
              <a:t>A few more to skip here: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143000"/>
            <a:ext cx="253726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19200"/>
            <a:ext cx="2819400" cy="310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143000"/>
            <a:ext cx="299901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362075"/>
          </a:xfrm>
        </p:spPr>
        <p:txBody>
          <a:bodyPr/>
          <a:lstStyle/>
          <a:p>
            <a:r>
              <a:rPr lang="en-US" dirty="0" smtClean="0"/>
              <a:t>Buried </a:t>
            </a:r>
            <a:r>
              <a:rPr lang="en-US" dirty="0" err="1" smtClean="0"/>
              <a:t>Lede</a:t>
            </a:r>
            <a:r>
              <a:rPr lang="en-US" dirty="0" smtClean="0"/>
              <a:t>: 1-D Slope </a:t>
            </a:r>
            <a:r>
              <a:rPr lang="en-US" dirty="0" err="1" smtClean="0"/>
              <a:t>Profilometry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228600" y="762000"/>
            <a:ext cx="84582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Add a time delay between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chemeClr val="tx2"/>
                </a:solidFill>
                <a:latin typeface="Calibri"/>
                <a:cs typeface="Calibri"/>
              </a:rPr>
              <a:t>	</a:t>
            </a: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repeat scans in opposite directions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458855"/>
            <a:ext cx="2133600" cy="365125"/>
          </a:xfrm>
        </p:spPr>
        <p:txBody>
          <a:bodyPr/>
          <a:lstStyle/>
          <a:p>
            <a:fld id="{8E8EECC0-62E2-794C-BFF4-3606EC20E16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noProof="0" dirty="0" smtClean="0">
                <a:solidFill>
                  <a:schemeClr val="tx2"/>
                </a:solidFill>
                <a:latin typeface="Calibri"/>
                <a:cs typeface="Calibri"/>
              </a:rPr>
              <a:t>Add time delay between scans in opposite directions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257300" y="3708400"/>
          <a:ext cx="62738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3" imgW="2527300" imgH="254000" progId="">
                  <p:embed/>
                </p:oleObj>
              </mc:Choice>
              <mc:Fallback>
                <p:oleObj name="Equation" r:id="rId3" imgW="2527300" imgH="254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300" y="3708400"/>
                        <a:ext cx="62738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685800"/>
            <a:ext cx="5334000" cy="247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S Template Final 2017">
  <a:themeElements>
    <a:clrScheme name="ALS Theme">
      <a:dk1>
        <a:srgbClr val="00395A"/>
      </a:dk1>
      <a:lt1>
        <a:srgbClr val="FFFFFF"/>
      </a:lt1>
      <a:dk2>
        <a:srgbClr val="006BA6"/>
      </a:dk2>
      <a:lt2>
        <a:srgbClr val="63666A"/>
      </a:lt2>
      <a:accent1>
        <a:srgbClr val="E04E39"/>
      </a:accent1>
      <a:accent2>
        <a:srgbClr val="EAAA00"/>
      </a:accent2>
      <a:accent3>
        <a:srgbClr val="74AA50"/>
      </a:accent3>
      <a:accent4>
        <a:srgbClr val="00B5E2"/>
      </a:accent4>
      <a:accent5>
        <a:srgbClr val="007681"/>
      </a:accent5>
      <a:accent6>
        <a:srgbClr val="5D4777"/>
      </a:accent6>
      <a:hlink>
        <a:srgbClr val="D57800"/>
      </a:hlink>
      <a:folHlink>
        <a:srgbClr val="672E45"/>
      </a:folHlink>
    </a:clrScheme>
    <a:fontScheme name="ALS Fonts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chemeClr val="tx2"/>
            </a:solidFill>
            <a:latin typeface="Calibri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ALS Template Final 2017</Template>
  <TotalTime>268</TotalTime>
  <Words>291</Words>
  <Application>Microsoft Office PowerPoint</Application>
  <PresentationFormat>On-screen Show (4:3)</PresentationFormat>
  <Paragraphs>74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Lato</vt:lpstr>
      <vt:lpstr>Arial</vt:lpstr>
      <vt:lpstr>Times New Roman</vt:lpstr>
      <vt:lpstr>Calibri</vt:lpstr>
      <vt:lpstr>Gulim</vt:lpstr>
      <vt:lpstr>ＭＳ Ｐゴシック</vt:lpstr>
      <vt:lpstr>Lato Black</vt:lpstr>
      <vt:lpstr>Comic Sans MS</vt:lpstr>
      <vt:lpstr>Gill Sans</vt:lpstr>
      <vt:lpstr>ALS Template Final 2017</vt:lpstr>
      <vt:lpstr>Equation</vt:lpstr>
      <vt:lpstr>Presentation title</vt:lpstr>
      <vt:lpstr>Slope Profilometers</vt:lpstr>
      <vt:lpstr>Calibration Tools</vt:lpstr>
      <vt:lpstr>Calibration Tools</vt:lpstr>
      <vt:lpstr>Interferometers</vt:lpstr>
      <vt:lpstr>Interferometers</vt:lpstr>
      <vt:lpstr>A few more to skip here:</vt:lpstr>
      <vt:lpstr>Buried Lede: 1-D Slope Profilometry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palindrome learning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style 1 Presentation title</dc:title>
  <dc:creator>ian</dc:creator>
  <cp:lastModifiedBy>Ian</cp:lastModifiedBy>
  <cp:revision>15</cp:revision>
  <dcterms:created xsi:type="dcterms:W3CDTF">2017-08-07T12:54:58Z</dcterms:created>
  <dcterms:modified xsi:type="dcterms:W3CDTF">2023-03-27T20:06:31Z</dcterms:modified>
</cp:coreProperties>
</file>