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9" r:id="rId3"/>
    <p:sldId id="260" r:id="rId4"/>
    <p:sldId id="258" r:id="rId5"/>
    <p:sldId id="290" r:id="rId6"/>
    <p:sldId id="275" r:id="rId7"/>
    <p:sldId id="276" r:id="rId8"/>
    <p:sldId id="277" r:id="rId9"/>
    <p:sldId id="280" r:id="rId10"/>
    <p:sldId id="279" r:id="rId11"/>
    <p:sldId id="281" r:id="rId12"/>
    <p:sldId id="282" r:id="rId13"/>
    <p:sldId id="283" r:id="rId14"/>
    <p:sldId id="284" r:id="rId15"/>
    <p:sldId id="289" r:id="rId16"/>
    <p:sldId id="286" r:id="rId1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75" d="100"/>
          <a:sy n="75" d="100"/>
        </p:scale>
        <p:origin x="-16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0461ECE-287D-BB48-83C6-968A5D7A78C5}" type="datetimeFigureOut">
              <a:rPr lang="en-US" smtClean="0"/>
              <a:t>4/17/16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A5F72-EA01-B64C-9AD6-3B6248528617}" type="slidenum">
              <a:rPr lang="en-US" smtClean="0"/>
              <a:t>‹#›</a:t>
            </a:fld>
            <a:endParaRPr lang="en-US"/>
          </a:p>
        </p:txBody>
      </p:sp>
    </p:spTree>
    <p:extLst>
      <p:ext uri="{BB962C8B-B14F-4D97-AF65-F5344CB8AC3E}">
        <p14:creationId xmlns:p14="http://schemas.microsoft.com/office/powerpoint/2010/main" val="37637340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461ECE-287D-BB48-83C6-968A5D7A78C5}" type="datetimeFigureOut">
              <a:rPr lang="en-US" smtClean="0"/>
              <a:t>4/17/16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A5F72-EA01-B64C-9AD6-3B6248528617}" type="slidenum">
              <a:rPr lang="en-US" smtClean="0"/>
              <a:t>‹#›</a:t>
            </a:fld>
            <a:endParaRPr lang="en-US"/>
          </a:p>
        </p:txBody>
      </p:sp>
    </p:spTree>
    <p:extLst>
      <p:ext uri="{BB962C8B-B14F-4D97-AF65-F5344CB8AC3E}">
        <p14:creationId xmlns:p14="http://schemas.microsoft.com/office/powerpoint/2010/main" val="35529349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461ECE-287D-BB48-83C6-968A5D7A78C5}" type="datetimeFigureOut">
              <a:rPr lang="en-US" smtClean="0"/>
              <a:t>4/17/16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A5F72-EA01-B64C-9AD6-3B6248528617}" type="slidenum">
              <a:rPr lang="en-US" smtClean="0"/>
              <a:t>‹#›</a:t>
            </a:fld>
            <a:endParaRPr lang="en-US"/>
          </a:p>
        </p:txBody>
      </p:sp>
    </p:spTree>
    <p:extLst>
      <p:ext uri="{BB962C8B-B14F-4D97-AF65-F5344CB8AC3E}">
        <p14:creationId xmlns:p14="http://schemas.microsoft.com/office/powerpoint/2010/main" val="13957822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0461ECE-287D-BB48-83C6-968A5D7A78C5}" type="datetimeFigureOut">
              <a:rPr lang="en-US" smtClean="0"/>
              <a:t>4/17/16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A5F72-EA01-B64C-9AD6-3B6248528617}" type="slidenum">
              <a:rPr lang="en-US" smtClean="0"/>
              <a:t>‹#›</a:t>
            </a:fld>
            <a:endParaRPr lang="en-US"/>
          </a:p>
        </p:txBody>
      </p:sp>
    </p:spTree>
    <p:extLst>
      <p:ext uri="{BB962C8B-B14F-4D97-AF65-F5344CB8AC3E}">
        <p14:creationId xmlns:p14="http://schemas.microsoft.com/office/powerpoint/2010/main" val="2922887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0461ECE-287D-BB48-83C6-968A5D7A78C5}" type="datetimeFigureOut">
              <a:rPr lang="en-US" smtClean="0"/>
              <a:t>4/17/16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A5F72-EA01-B64C-9AD6-3B6248528617}" type="slidenum">
              <a:rPr lang="en-US" smtClean="0"/>
              <a:t>‹#›</a:t>
            </a:fld>
            <a:endParaRPr lang="en-US"/>
          </a:p>
        </p:txBody>
      </p:sp>
    </p:spTree>
    <p:extLst>
      <p:ext uri="{BB962C8B-B14F-4D97-AF65-F5344CB8AC3E}">
        <p14:creationId xmlns:p14="http://schemas.microsoft.com/office/powerpoint/2010/main" val="1358468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0461ECE-287D-BB48-83C6-968A5D7A78C5}" type="datetimeFigureOut">
              <a:rPr lang="en-US" smtClean="0"/>
              <a:t>4/17/16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A5F72-EA01-B64C-9AD6-3B6248528617}" type="slidenum">
              <a:rPr lang="en-US" smtClean="0"/>
              <a:t>‹#›</a:t>
            </a:fld>
            <a:endParaRPr lang="en-US"/>
          </a:p>
        </p:txBody>
      </p:sp>
    </p:spTree>
    <p:extLst>
      <p:ext uri="{BB962C8B-B14F-4D97-AF65-F5344CB8AC3E}">
        <p14:creationId xmlns:p14="http://schemas.microsoft.com/office/powerpoint/2010/main" val="13853320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0461ECE-287D-BB48-83C6-968A5D7A78C5}" type="datetimeFigureOut">
              <a:rPr lang="en-US" smtClean="0"/>
              <a:t>4/17/16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4A5F72-EA01-B64C-9AD6-3B6248528617}" type="slidenum">
              <a:rPr lang="en-US" smtClean="0"/>
              <a:t>‹#›</a:t>
            </a:fld>
            <a:endParaRPr lang="en-US"/>
          </a:p>
        </p:txBody>
      </p:sp>
    </p:spTree>
    <p:extLst>
      <p:ext uri="{BB962C8B-B14F-4D97-AF65-F5344CB8AC3E}">
        <p14:creationId xmlns:p14="http://schemas.microsoft.com/office/powerpoint/2010/main" val="39348092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0461ECE-287D-BB48-83C6-968A5D7A78C5}" type="datetimeFigureOut">
              <a:rPr lang="en-US" smtClean="0"/>
              <a:t>4/17/16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4A5F72-EA01-B64C-9AD6-3B6248528617}" type="slidenum">
              <a:rPr lang="en-US" smtClean="0"/>
              <a:t>‹#›</a:t>
            </a:fld>
            <a:endParaRPr lang="en-US"/>
          </a:p>
        </p:txBody>
      </p:sp>
    </p:spTree>
    <p:extLst>
      <p:ext uri="{BB962C8B-B14F-4D97-AF65-F5344CB8AC3E}">
        <p14:creationId xmlns:p14="http://schemas.microsoft.com/office/powerpoint/2010/main" val="14571591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0461ECE-287D-BB48-83C6-968A5D7A78C5}" type="datetimeFigureOut">
              <a:rPr lang="en-US" smtClean="0"/>
              <a:t>4/17/16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4A5F72-EA01-B64C-9AD6-3B6248528617}" type="slidenum">
              <a:rPr lang="en-US" smtClean="0"/>
              <a:t>‹#›</a:t>
            </a:fld>
            <a:endParaRPr lang="en-US"/>
          </a:p>
        </p:txBody>
      </p:sp>
    </p:spTree>
    <p:extLst>
      <p:ext uri="{BB962C8B-B14F-4D97-AF65-F5344CB8AC3E}">
        <p14:creationId xmlns:p14="http://schemas.microsoft.com/office/powerpoint/2010/main" val="752717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461ECE-287D-BB48-83C6-968A5D7A78C5}" type="datetimeFigureOut">
              <a:rPr lang="en-US" smtClean="0"/>
              <a:t>4/17/16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A5F72-EA01-B64C-9AD6-3B6248528617}" type="slidenum">
              <a:rPr lang="en-US" smtClean="0"/>
              <a:t>‹#›</a:t>
            </a:fld>
            <a:endParaRPr lang="en-US"/>
          </a:p>
        </p:txBody>
      </p:sp>
    </p:spTree>
    <p:extLst>
      <p:ext uri="{BB962C8B-B14F-4D97-AF65-F5344CB8AC3E}">
        <p14:creationId xmlns:p14="http://schemas.microsoft.com/office/powerpoint/2010/main" val="11245968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0461ECE-287D-BB48-83C6-968A5D7A78C5}" type="datetimeFigureOut">
              <a:rPr lang="en-US" smtClean="0"/>
              <a:t>4/17/16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A5F72-EA01-B64C-9AD6-3B6248528617}" type="slidenum">
              <a:rPr lang="en-US" smtClean="0"/>
              <a:t>‹#›</a:t>
            </a:fld>
            <a:endParaRPr lang="en-US"/>
          </a:p>
        </p:txBody>
      </p:sp>
    </p:spTree>
    <p:extLst>
      <p:ext uri="{BB962C8B-B14F-4D97-AF65-F5344CB8AC3E}">
        <p14:creationId xmlns:p14="http://schemas.microsoft.com/office/powerpoint/2010/main" val="400128329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0461ECE-287D-BB48-83C6-968A5D7A78C5}" type="datetimeFigureOut">
              <a:rPr lang="en-US" smtClean="0"/>
              <a:t>4/17/16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4A5F72-EA01-B64C-9AD6-3B6248528617}" type="slidenum">
              <a:rPr lang="en-US" smtClean="0"/>
              <a:t>‹#›</a:t>
            </a:fld>
            <a:endParaRPr lang="en-US"/>
          </a:p>
        </p:txBody>
      </p:sp>
    </p:spTree>
    <p:extLst>
      <p:ext uri="{BB962C8B-B14F-4D97-AF65-F5344CB8AC3E}">
        <p14:creationId xmlns:p14="http://schemas.microsoft.com/office/powerpoint/2010/main" val="249084447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caswell@gseis.ucla.edu"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Representation, Symbolic Annihilation and the Emotional Potential of Community Archives</a:t>
            </a:r>
            <a:endParaRPr lang="en-US" dirty="0"/>
          </a:p>
        </p:txBody>
      </p:sp>
      <p:sp>
        <p:nvSpPr>
          <p:cNvPr id="3" name="Subtitle 2"/>
          <p:cNvSpPr>
            <a:spLocks noGrp="1"/>
          </p:cNvSpPr>
          <p:nvPr>
            <p:ph type="subTitle" idx="1"/>
          </p:nvPr>
        </p:nvSpPr>
        <p:spPr/>
        <p:txBody>
          <a:bodyPr/>
          <a:lstStyle/>
          <a:p>
            <a:r>
              <a:rPr lang="en-US" dirty="0" smtClean="0"/>
              <a:t>Michelle Caswell, PhD</a:t>
            </a:r>
          </a:p>
          <a:p>
            <a:r>
              <a:rPr lang="en-US" dirty="0" smtClean="0"/>
              <a:t>Assistant Professor, UCLA</a:t>
            </a:r>
          </a:p>
          <a:p>
            <a:r>
              <a:rPr lang="en-US" dirty="0" smtClean="0"/>
              <a:t>Co-Founder, SAADA</a:t>
            </a:r>
          </a:p>
        </p:txBody>
      </p:sp>
    </p:spTree>
    <p:extLst>
      <p:ext uri="{BB962C8B-B14F-4D97-AF65-F5344CB8AC3E}">
        <p14:creationId xmlns:p14="http://schemas.microsoft.com/office/powerpoint/2010/main" val="1131110099"/>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Symbolic Annihilation in Archives</a:t>
            </a:r>
            <a:endParaRPr lang="en-US" dirty="0"/>
          </a:p>
        </p:txBody>
      </p:sp>
      <p:sp>
        <p:nvSpPr>
          <p:cNvPr id="3" name="Content Placeholder 2"/>
          <p:cNvSpPr>
            <a:spLocks noGrp="1"/>
          </p:cNvSpPr>
          <p:nvPr>
            <p:ph idx="1"/>
          </p:nvPr>
        </p:nvSpPr>
        <p:spPr/>
        <p:txBody>
          <a:bodyPr>
            <a:normAutofit fontScale="47500" lnSpcReduction="20000"/>
          </a:bodyPr>
          <a:lstStyle/>
          <a:p>
            <a:pPr marL="0" indent="0">
              <a:buNone/>
            </a:pPr>
            <a:r>
              <a:rPr lang="en-US" sz="5000" dirty="0" smtClean="0"/>
              <a:t>“I </a:t>
            </a:r>
            <a:r>
              <a:rPr lang="en-US" sz="5000" dirty="0"/>
              <a:t>went into </a:t>
            </a:r>
            <a:r>
              <a:rPr lang="en-US" sz="5000" dirty="0" smtClean="0"/>
              <a:t>an [LGBT repository], </a:t>
            </a:r>
            <a:r>
              <a:rPr lang="en-US" sz="5000" dirty="0"/>
              <a:t>and what I found there [on transgender history] was devastating. Our materials weren't being preserved, they weren't cataloged, they weren't described. So literally, when I found some boxes, what I found were like records of death that were crumbling in my hands… So death and pathology…. women dying, trans women dying and then being identified in publications, such as newspapers, by the names that they hadn't chosen for themselves, which were their legal names. And then the sort of medicalization, the pathological terms used by the medical establishment to sort of describe them as crazy, or unstable. They weren't records of lives worth living, basically. So it's a lot of abuse, women getting beat, arrested for cross-dressing, picked up at bars, or being killed in the streets. … [I felt] heartbroken. I think I </a:t>
            </a:r>
            <a:r>
              <a:rPr lang="en-US" sz="5000" dirty="0" smtClean="0"/>
              <a:t>cried.”</a:t>
            </a:r>
          </a:p>
          <a:p>
            <a:r>
              <a:rPr lang="en-US" sz="4000" dirty="0"/>
              <a:t>--Kelly </a:t>
            </a:r>
            <a:r>
              <a:rPr lang="en-US" sz="4000" dirty="0" err="1" smtClean="0"/>
              <a:t>Besser</a:t>
            </a:r>
            <a:r>
              <a:rPr lang="en-US" sz="4000" dirty="0" smtClean="0"/>
              <a:t>, Transgender Living Archives</a:t>
            </a:r>
            <a:endParaRPr lang="en-US" sz="4000" dirty="0"/>
          </a:p>
          <a:p>
            <a:endParaRPr lang="en-US" dirty="0"/>
          </a:p>
        </p:txBody>
      </p:sp>
    </p:spTree>
    <p:extLst>
      <p:ext uri="{BB962C8B-B14F-4D97-AF65-F5344CB8AC3E}">
        <p14:creationId xmlns:p14="http://schemas.microsoft.com/office/powerpoint/2010/main" val="262432079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Ontological Impact</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dirty="0" smtClean="0"/>
              <a:t>“</a:t>
            </a:r>
            <a:r>
              <a:rPr lang="en-US" dirty="0"/>
              <a:t>I think the ability for our community members to see our lives represented or to see that there is a history, and that there are moments in our history that, although they haven't been… made available, that are about life and love and things that are antithetical to what we know is out there already that we've witnessed…. The police abuse, the death, all of this pain and violence. To create a living archive that really is about life, while not excluding those other moments I mentioned-- violence is consistently a part of our community's life--but just to be able to imagine otherwise, and to see records that are life affirming I think would just be valuable for everyone</a:t>
            </a:r>
            <a:r>
              <a:rPr lang="en-US" dirty="0" smtClean="0"/>
              <a:t>.”</a:t>
            </a:r>
          </a:p>
          <a:p>
            <a:pPr marL="0" indent="0">
              <a:buNone/>
            </a:pPr>
            <a:r>
              <a:rPr lang="en-US" dirty="0" smtClean="0"/>
              <a:t>--Kelly </a:t>
            </a:r>
            <a:r>
              <a:rPr lang="en-US" dirty="0" err="1" smtClean="0"/>
              <a:t>Besser</a:t>
            </a:r>
            <a:r>
              <a:rPr lang="en-US" dirty="0" smtClean="0"/>
              <a:t>, Transgender Living Archives</a:t>
            </a:r>
            <a:endParaRPr lang="en-US" dirty="0"/>
          </a:p>
        </p:txBody>
      </p:sp>
    </p:spTree>
    <p:extLst>
      <p:ext uri="{BB962C8B-B14F-4D97-AF65-F5344CB8AC3E}">
        <p14:creationId xmlns:p14="http://schemas.microsoft.com/office/powerpoint/2010/main" val="241389993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Epistemological Impact</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smtClean="0"/>
              <a:t>“This </a:t>
            </a:r>
            <a:r>
              <a:rPr lang="en-US" dirty="0"/>
              <a:t>kind of harkens back to my earlier answer about how when you're a young person in this country and you don't see yourself represented elsewhere, there can be… a lack of self-esteem and a lack of grounded-ness. And I feel that at least in this area of history, we can be grounded by being symbolic, </a:t>
            </a:r>
            <a:r>
              <a:rPr lang="en-US" dirty="0" smtClean="0"/>
              <a:t>even… if </a:t>
            </a:r>
            <a:r>
              <a:rPr lang="en-US" dirty="0"/>
              <a:t>it doesn't look like it has a lot of research value…. </a:t>
            </a:r>
            <a:r>
              <a:rPr lang="en-US" dirty="0" smtClean="0"/>
              <a:t> </a:t>
            </a:r>
            <a:r>
              <a:rPr lang="en-US" dirty="0"/>
              <a:t>L</a:t>
            </a:r>
            <a:r>
              <a:rPr lang="en-US" dirty="0" smtClean="0"/>
              <a:t>et's </a:t>
            </a:r>
            <a:r>
              <a:rPr lang="en-US" dirty="0"/>
              <a:t>say </a:t>
            </a:r>
            <a:r>
              <a:rPr lang="en-US" dirty="0" smtClean="0"/>
              <a:t>it’s </a:t>
            </a:r>
            <a:r>
              <a:rPr lang="en-US" dirty="0"/>
              <a:t>Chinese pottery from the 1800s from Los Angeles. And there's nothing even written on it, it's just, </a:t>
            </a:r>
            <a:r>
              <a:rPr lang="en-US" dirty="0" smtClean="0"/>
              <a:t>clay </a:t>
            </a:r>
            <a:r>
              <a:rPr lang="en-US" dirty="0"/>
              <a:t>shards. But that in and of itself is incredibly symbolic that we were here 200 years ago, and we're not as foreign as a lot of Americans think we are. We've been here for a while, and we're here now</a:t>
            </a:r>
            <a:r>
              <a:rPr lang="en-US" dirty="0" smtClean="0"/>
              <a:t>.”</a:t>
            </a:r>
          </a:p>
          <a:p>
            <a:pPr marL="0" indent="0">
              <a:buNone/>
            </a:pPr>
            <a:r>
              <a:rPr lang="en-US" dirty="0" smtClean="0"/>
              <a:t>--Annie Tang, Chinese Historical Society of Southern California </a:t>
            </a:r>
            <a:r>
              <a:rPr lang="en-US" dirty="0"/>
              <a:t/>
            </a:r>
            <a:br>
              <a:rPr lang="en-US" dirty="0"/>
            </a:br>
            <a:endParaRPr lang="en-US" dirty="0"/>
          </a:p>
        </p:txBody>
      </p:sp>
    </p:spTree>
    <p:extLst>
      <p:ext uri="{BB962C8B-B14F-4D97-AF65-F5344CB8AC3E}">
        <p14:creationId xmlns:p14="http://schemas.microsoft.com/office/powerpoint/2010/main" val="407555174"/>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Impact</a:t>
            </a:r>
            <a:endParaRPr lang="en-US" dirty="0"/>
          </a:p>
        </p:txBody>
      </p:sp>
      <p:sp>
        <p:nvSpPr>
          <p:cNvPr id="3" name="Content Placeholder 2"/>
          <p:cNvSpPr>
            <a:spLocks noGrp="1"/>
          </p:cNvSpPr>
          <p:nvPr>
            <p:ph idx="1"/>
          </p:nvPr>
        </p:nvSpPr>
        <p:spPr/>
        <p:txBody>
          <a:bodyPr>
            <a:normAutofit fontScale="85000" lnSpcReduction="10000"/>
          </a:bodyPr>
          <a:lstStyle/>
          <a:p>
            <a:pPr marL="0" indent="0">
              <a:buNone/>
            </a:pPr>
            <a:r>
              <a:rPr lang="en-US" dirty="0" smtClean="0"/>
              <a:t>“Well</a:t>
            </a:r>
            <a:r>
              <a:rPr lang="en-US" dirty="0"/>
              <a:t>, I think </a:t>
            </a:r>
            <a:r>
              <a:rPr lang="en-US" dirty="0" smtClean="0"/>
              <a:t>ultimately [archival work contributes</a:t>
            </a:r>
            <a:r>
              <a:rPr lang="en-US" dirty="0"/>
              <a:t>] to </a:t>
            </a:r>
            <a:r>
              <a:rPr lang="en-US" dirty="0" smtClean="0"/>
              <a:t>a better  </a:t>
            </a:r>
            <a:r>
              <a:rPr lang="en-US" dirty="0"/>
              <a:t>society, because it [involves] seeing a reflection of yourself. So if you have a community and a city that's full of immigrants, really, how do you create a really successful city or society? What bonds the people at that point? To be able to see a reflection of yourself in this foreign place, then you become more impassioned with it, you become more dedicated to it, you become a better citizen toward it. You have a mutual goal in creating a good society</a:t>
            </a:r>
            <a:r>
              <a:rPr lang="en-US" dirty="0" smtClean="0"/>
              <a:t>.”</a:t>
            </a:r>
          </a:p>
          <a:p>
            <a:pPr marL="0" indent="0">
              <a:buNone/>
            </a:pPr>
            <a:r>
              <a:rPr lang="en-US" dirty="0" smtClean="0"/>
              <a:t>--</a:t>
            </a:r>
            <a:r>
              <a:rPr lang="en-US" dirty="0" err="1" smtClean="0"/>
              <a:t>Pilar</a:t>
            </a:r>
            <a:r>
              <a:rPr lang="en-US" dirty="0" smtClean="0"/>
              <a:t> Castillo, Social and Public Art Resource Center</a:t>
            </a:r>
            <a:endParaRPr lang="en-US" dirty="0"/>
          </a:p>
        </p:txBody>
      </p:sp>
    </p:spTree>
    <p:extLst>
      <p:ext uri="{BB962C8B-B14F-4D97-AF65-F5344CB8AC3E}">
        <p14:creationId xmlns:p14="http://schemas.microsoft.com/office/powerpoint/2010/main" val="292821329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Representational Belonging</a:t>
            </a:r>
          </a:p>
        </p:txBody>
      </p:sp>
      <p:sp>
        <p:nvSpPr>
          <p:cNvPr id="3" name="Content Placeholder 2"/>
          <p:cNvSpPr>
            <a:spLocks noGrp="1"/>
          </p:cNvSpPr>
          <p:nvPr>
            <p:ph idx="1"/>
          </p:nvPr>
        </p:nvSpPr>
        <p:spPr/>
        <p:txBody>
          <a:bodyPr/>
          <a:lstStyle/>
          <a:p>
            <a:pPr marL="0" indent="0">
              <a:buNone/>
            </a:pPr>
            <a:r>
              <a:rPr lang="en-US" dirty="0"/>
              <a:t>T</a:t>
            </a:r>
            <a:r>
              <a:rPr lang="en-US" dirty="0" smtClean="0"/>
              <a:t>he </a:t>
            </a:r>
            <a:r>
              <a:rPr lang="en-US" dirty="0"/>
              <a:t>ways in which community archives empower people who have been marginalized by mainstream media outlets and memory institutions to have the autonomy and authority to establish, enact, and reflect on their presence in ways that are complex, meaningful, substantive, and positive to them in a variety of symbolic contexts. </a:t>
            </a:r>
          </a:p>
          <a:p>
            <a:endParaRPr lang="en-US" dirty="0"/>
          </a:p>
        </p:txBody>
      </p:sp>
    </p:spTree>
    <p:extLst>
      <p:ext uri="{BB962C8B-B14F-4D97-AF65-F5344CB8AC3E}">
        <p14:creationId xmlns:p14="http://schemas.microsoft.com/office/powerpoint/2010/main" val="2551672000"/>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Impact of Community Archives in Response to Symbolic Annihilation</a:t>
            </a:r>
            <a:endParaRPr lang="en-US" dirty="0"/>
          </a:p>
        </p:txBody>
      </p:sp>
      <p:pic>
        <p:nvPicPr>
          <p:cNvPr id="6" name="Content Placeholder 5" descr="Screen Shot 2016-04-11 at 2.14.44 PM.png"/>
          <p:cNvPicPr>
            <a:picLocks noGrp="1" noChangeAspect="1"/>
          </p:cNvPicPr>
          <p:nvPr>
            <p:ph idx="1"/>
          </p:nvPr>
        </p:nvPicPr>
        <p:blipFill>
          <a:blip r:embed="rId2">
            <a:extLst>
              <a:ext uri="{28A0092B-C50C-407E-A947-70E740481C1C}">
                <a14:useLocalDpi xmlns:a14="http://schemas.microsoft.com/office/drawing/2010/main" val="0"/>
              </a:ext>
            </a:extLst>
          </a:blip>
          <a:srcRect l="-10363" r="-10363"/>
          <a:stretch>
            <a:fillRect/>
          </a:stretch>
        </p:blipFill>
        <p:spPr/>
      </p:pic>
    </p:spTree>
    <p:extLst>
      <p:ext uri="{BB962C8B-B14F-4D97-AF65-F5344CB8AC3E}">
        <p14:creationId xmlns:p14="http://schemas.microsoft.com/office/powerpoint/2010/main" val="297698856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p:txBody>
          <a:bodyPr/>
          <a:lstStyle/>
          <a:p>
            <a:r>
              <a:rPr lang="en-US" dirty="0" smtClean="0">
                <a:hlinkClick r:id="rId2"/>
              </a:rPr>
              <a:t>caswell@gseis.ucla.edu</a:t>
            </a:r>
            <a:endParaRPr lang="en-US" dirty="0" smtClean="0"/>
          </a:p>
          <a:p>
            <a:r>
              <a:rPr lang="en-US" dirty="0" smtClean="0"/>
              <a:t>Twitter: @</a:t>
            </a:r>
            <a:r>
              <a:rPr lang="en-US" dirty="0" err="1" smtClean="0"/>
              <a:t>professorcaz</a:t>
            </a:r>
            <a:endParaRPr lang="en-US" dirty="0"/>
          </a:p>
        </p:txBody>
      </p:sp>
    </p:spTree>
    <p:extLst>
      <p:ext uri="{BB962C8B-B14F-4D97-AF65-F5344CB8AC3E}">
        <p14:creationId xmlns:p14="http://schemas.microsoft.com/office/powerpoint/2010/main" val="667006643"/>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4" name="Content Placeholder 3" descr="Screen Shot 2016-04-11 at 1.19.50 PM.png"/>
          <p:cNvPicPr>
            <a:picLocks noGrp="1" noChangeAspect="1"/>
          </p:cNvPicPr>
          <p:nvPr>
            <p:ph idx="1"/>
          </p:nvPr>
        </p:nvPicPr>
        <p:blipFill>
          <a:blip r:embed="rId2">
            <a:extLst>
              <a:ext uri="{28A0092B-C50C-407E-A947-70E740481C1C}">
                <a14:useLocalDpi xmlns:a14="http://schemas.microsoft.com/office/drawing/2010/main" val="0"/>
              </a:ext>
            </a:extLst>
          </a:blip>
          <a:srcRect l="-1354" r="-1354"/>
          <a:stretch>
            <a:fillRect/>
          </a:stretch>
        </p:blipFill>
        <p:spPr>
          <a:xfrm>
            <a:off x="-255631" y="274638"/>
            <a:ext cx="9399631" cy="5169435"/>
          </a:xfrm>
        </p:spPr>
      </p:pic>
    </p:spTree>
    <p:extLst>
      <p:ext uri="{BB962C8B-B14F-4D97-AF65-F5344CB8AC3E}">
        <p14:creationId xmlns:p14="http://schemas.microsoft.com/office/powerpoint/2010/main" val="4029483906"/>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Practical Problem: </a:t>
            </a:r>
            <a:br>
              <a:rPr lang="en-US" dirty="0" smtClean="0"/>
            </a:br>
            <a:r>
              <a:rPr lang="en-US" dirty="0" smtClean="0"/>
              <a:t>How do we assess the impact of community archives?</a:t>
            </a:r>
            <a:endParaRPr lang="en-US" dirty="0"/>
          </a:p>
        </p:txBody>
      </p:sp>
      <p:sp>
        <p:nvSpPr>
          <p:cNvPr id="3" name="Content Placeholder 2"/>
          <p:cNvSpPr>
            <a:spLocks noGrp="1"/>
          </p:cNvSpPr>
          <p:nvPr>
            <p:ph idx="1"/>
          </p:nvPr>
        </p:nvSpPr>
        <p:spPr>
          <a:xfrm>
            <a:off x="496886" y="1878521"/>
            <a:ext cx="8229600" cy="4525963"/>
          </a:xfrm>
        </p:spPr>
        <p:txBody>
          <a:bodyPr/>
          <a:lstStyle/>
          <a:p>
            <a:r>
              <a:rPr lang="en-US" dirty="0"/>
              <a:t>2,525 records (and growing)</a:t>
            </a:r>
          </a:p>
          <a:p>
            <a:r>
              <a:rPr lang="en-US" dirty="0" smtClean="0"/>
              <a:t>~</a:t>
            </a:r>
            <a:r>
              <a:rPr lang="en-US" smtClean="0"/>
              <a:t>200,000 unique </a:t>
            </a:r>
            <a:r>
              <a:rPr lang="en-US" dirty="0"/>
              <a:t>visitors in 2014</a:t>
            </a:r>
          </a:p>
          <a:p>
            <a:r>
              <a:rPr lang="en-US" dirty="0"/>
              <a:t>3,651 “likes” on Facebook </a:t>
            </a:r>
          </a:p>
          <a:p>
            <a:r>
              <a:rPr lang="en-US" dirty="0"/>
              <a:t>~$95,000 annual budget in 2015</a:t>
            </a:r>
          </a:p>
          <a:p>
            <a:r>
              <a:rPr lang="en-US" dirty="0"/>
              <a:t>95% of funding from individuals</a:t>
            </a:r>
          </a:p>
          <a:p>
            <a:pPr marL="0" indent="0">
              <a:buNone/>
            </a:pPr>
            <a:endParaRPr lang="en-US" dirty="0"/>
          </a:p>
          <a:p>
            <a:r>
              <a:rPr lang="en-US" dirty="0" smtClean="0"/>
              <a:t>Or by affective impact?</a:t>
            </a:r>
            <a:endParaRPr lang="en-US" dirty="0"/>
          </a:p>
        </p:txBody>
      </p:sp>
    </p:spTree>
    <p:extLst>
      <p:ext uri="{BB962C8B-B14F-4D97-AF65-F5344CB8AC3E}">
        <p14:creationId xmlns:p14="http://schemas.microsoft.com/office/powerpoint/2010/main" val="386128499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Theoretical Concept:</a:t>
            </a:r>
            <a:br>
              <a:rPr lang="en-US" dirty="0" smtClean="0"/>
            </a:br>
            <a:r>
              <a:rPr lang="en-US" dirty="0" smtClean="0"/>
              <a:t>Symbolic Annihilation</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sz="3900" dirty="0" smtClean="0"/>
              <a:t>The ways in which members of marginalized groups are </a:t>
            </a:r>
            <a:r>
              <a:rPr lang="en-US" sz="3900" dirty="0"/>
              <a:t>absent, grossly under-represented, maligned, or trivialized by mainstream </a:t>
            </a:r>
            <a:r>
              <a:rPr lang="en-US" sz="3900" dirty="0" smtClean="0"/>
              <a:t>media.</a:t>
            </a:r>
          </a:p>
          <a:p>
            <a:pPr marL="0" indent="0">
              <a:buNone/>
            </a:pPr>
            <a:endParaRPr lang="en-US" dirty="0"/>
          </a:p>
          <a:p>
            <a:pPr marL="0" indent="0">
              <a:buNone/>
            </a:pPr>
            <a:endParaRPr lang="en-US" dirty="0" smtClean="0"/>
          </a:p>
          <a:p>
            <a:pPr marL="0" indent="0">
              <a:buNone/>
            </a:pPr>
            <a:r>
              <a:rPr lang="en-US" sz="2100" dirty="0"/>
              <a:t>Gaye Tuchman, “Introduction: The Symbolic Annihilation of Women by the Mass Media,” in </a:t>
            </a:r>
            <a:r>
              <a:rPr lang="en-US" sz="2100" i="1" dirty="0"/>
              <a:t>Hearth and Home: Images of Women in the Mass Media</a:t>
            </a:r>
            <a:r>
              <a:rPr lang="en-US" sz="2100" dirty="0"/>
              <a:t>, Gaye Tuchman, Arlene Kaplan Daniels, and James Benet, eds., New York: Oxford University Press, 1978, p.  3-38 </a:t>
            </a:r>
            <a:endParaRPr lang="en-US" sz="2100" dirty="0" smtClean="0"/>
          </a:p>
          <a:p>
            <a:pPr marL="0" indent="0">
              <a:buNone/>
            </a:pPr>
            <a:endParaRPr lang="en-US" dirty="0"/>
          </a:p>
          <a:p>
            <a:pPr marL="0" indent="0">
              <a:buNone/>
            </a:pPr>
            <a:endParaRPr lang="en-US" dirty="0"/>
          </a:p>
        </p:txBody>
      </p:sp>
    </p:spTree>
    <p:extLst>
      <p:ext uri="{BB962C8B-B14F-4D97-AF65-F5344CB8AC3E}">
        <p14:creationId xmlns:p14="http://schemas.microsoft.com/office/powerpoint/2010/main" val="197972714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a Community Archive?</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en-US" dirty="0" smtClean="0"/>
              <a:t>“Any </a:t>
            </a:r>
            <a:r>
              <a:rPr lang="en-US" dirty="0"/>
              <a:t>manner of people who come together and present themselves as such, and a ‘community archive’ is the product of their attempts to document the history of their commonality.</a:t>
            </a:r>
            <a:r>
              <a:rPr lang="en-US" dirty="0" smtClean="0"/>
              <a:t>”</a:t>
            </a:r>
          </a:p>
          <a:p>
            <a:pPr marL="0" indent="0">
              <a:buNone/>
            </a:pPr>
            <a:r>
              <a:rPr lang="en-US" sz="1800" dirty="0" smtClean="0"/>
              <a:t>	Andrew </a:t>
            </a:r>
            <a:r>
              <a:rPr lang="en-US" sz="1800" dirty="0" err="1"/>
              <a:t>Flinn</a:t>
            </a:r>
            <a:r>
              <a:rPr lang="en-US" sz="1800" dirty="0"/>
              <a:t>, Mary Stevens, and Elizabeth Shepherd, “Whose Memories, Whose </a:t>
            </a:r>
            <a:r>
              <a:rPr lang="en-US" sz="1800" dirty="0" smtClean="0"/>
              <a:t>	Archives</a:t>
            </a:r>
            <a:r>
              <a:rPr lang="en-US" sz="1800" dirty="0"/>
              <a:t>? Independent Community Archives, Autonomy, and the Mainstream,” </a:t>
            </a:r>
            <a:r>
              <a:rPr lang="en-US" sz="1800" dirty="0" smtClean="0"/>
              <a:t>	</a:t>
            </a:r>
            <a:r>
              <a:rPr lang="en-US" sz="1800" i="1" dirty="0" smtClean="0"/>
              <a:t>Archival </a:t>
            </a:r>
            <a:r>
              <a:rPr lang="en-US" sz="1800" i="1" dirty="0"/>
              <a:t>Science</a:t>
            </a:r>
            <a:r>
              <a:rPr lang="en-US" sz="1800" dirty="0"/>
              <a:t> 9 (2009), 71-86</a:t>
            </a:r>
            <a:r>
              <a:rPr lang="en-US" sz="1800" dirty="0"/>
              <a:t> </a:t>
            </a:r>
            <a:r>
              <a:rPr lang="en-US" sz="1800" dirty="0" smtClean="0"/>
              <a:t> </a:t>
            </a:r>
          </a:p>
          <a:p>
            <a:pPr marL="0" indent="0">
              <a:buNone/>
            </a:pPr>
            <a:endParaRPr lang="en-US" sz="1800" dirty="0"/>
          </a:p>
          <a:p>
            <a:r>
              <a:rPr lang="en-US" dirty="0" smtClean="0"/>
              <a:t>Independent, grassroots collections in which those who have been left out of mainstream archives document their own histories.</a:t>
            </a:r>
          </a:p>
          <a:p>
            <a:r>
              <a:rPr lang="en-US" dirty="0" smtClean="0"/>
              <a:t>Power is central.</a:t>
            </a:r>
            <a:endParaRPr lang="en-US" dirty="0"/>
          </a:p>
        </p:txBody>
      </p:sp>
    </p:spTree>
    <p:extLst>
      <p:ext uri="{BB962C8B-B14F-4D97-AF65-F5344CB8AC3E}">
        <p14:creationId xmlns:p14="http://schemas.microsoft.com/office/powerpoint/2010/main" val="23567247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a:t>
            </a:r>
            <a:endParaRPr lang="en-US" dirty="0"/>
          </a:p>
        </p:txBody>
      </p:sp>
      <p:sp>
        <p:nvSpPr>
          <p:cNvPr id="3" name="Content Placeholder 2"/>
          <p:cNvSpPr>
            <a:spLocks noGrp="1"/>
          </p:cNvSpPr>
          <p:nvPr>
            <p:ph idx="1"/>
          </p:nvPr>
        </p:nvSpPr>
        <p:spPr/>
        <p:txBody>
          <a:bodyPr/>
          <a:lstStyle/>
          <a:p>
            <a:r>
              <a:rPr lang="en-US" dirty="0"/>
              <a:t>Allina </a:t>
            </a:r>
            <a:r>
              <a:rPr lang="en-US" dirty="0" err="1"/>
              <a:t>Migoni</a:t>
            </a:r>
            <a:r>
              <a:rPr lang="en-US" dirty="0"/>
              <a:t>, Noah </a:t>
            </a:r>
            <a:r>
              <a:rPr lang="en-US" dirty="0" err="1"/>
              <a:t>Geraci</a:t>
            </a:r>
            <a:r>
              <a:rPr lang="en-US" dirty="0"/>
              <a:t>, </a:t>
            </a:r>
            <a:r>
              <a:rPr lang="en-US" dirty="0" err="1"/>
              <a:t>Marika</a:t>
            </a:r>
            <a:r>
              <a:rPr lang="en-US" dirty="0"/>
              <a:t> </a:t>
            </a:r>
            <a:r>
              <a:rPr lang="en-US" dirty="0" err="1" smtClean="0"/>
              <a:t>Cifor</a:t>
            </a:r>
            <a:endParaRPr lang="en-US" dirty="0" smtClean="0"/>
          </a:p>
          <a:p>
            <a:r>
              <a:rPr lang="en-US" dirty="0" smtClean="0"/>
              <a:t>Interviews </a:t>
            </a:r>
            <a:r>
              <a:rPr lang="en-US" dirty="0" smtClean="0"/>
              <a:t>with 17 community archives founders, staff and volunteers at 12 sites in Southern California</a:t>
            </a:r>
          </a:p>
          <a:p>
            <a:r>
              <a:rPr lang="en-US" dirty="0" smtClean="0"/>
              <a:t>Transcribe </a:t>
            </a:r>
            <a:r>
              <a:rPr lang="en-US" dirty="0" smtClean="0"/>
              <a:t>and code interviews for themes</a:t>
            </a:r>
          </a:p>
          <a:p>
            <a:r>
              <a:rPr lang="en-US" dirty="0" smtClean="0"/>
              <a:t>Attribute quotes to subjects </a:t>
            </a:r>
            <a:r>
              <a:rPr lang="en-US" dirty="0" smtClean="0"/>
              <a:t>with permission</a:t>
            </a:r>
          </a:p>
          <a:p>
            <a:r>
              <a:rPr lang="en-US" dirty="0" smtClean="0"/>
              <a:t>Challenge: Talk across difference without collapsing difference</a:t>
            </a:r>
            <a:endParaRPr lang="en-US" dirty="0"/>
          </a:p>
        </p:txBody>
      </p:sp>
    </p:spTree>
    <p:extLst>
      <p:ext uri="{BB962C8B-B14F-4D97-AF65-F5344CB8AC3E}">
        <p14:creationId xmlns:p14="http://schemas.microsoft.com/office/powerpoint/2010/main" val="31840892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Findings</a:t>
            </a:r>
            <a:endParaRPr lang="en-US" dirty="0"/>
          </a:p>
        </p:txBody>
      </p:sp>
      <p:sp>
        <p:nvSpPr>
          <p:cNvPr id="3" name="Content Placeholder 2"/>
          <p:cNvSpPr>
            <a:spLocks noGrp="1"/>
          </p:cNvSpPr>
          <p:nvPr>
            <p:ph idx="1"/>
          </p:nvPr>
        </p:nvSpPr>
        <p:spPr/>
        <p:txBody>
          <a:bodyPr>
            <a:normAutofit/>
          </a:bodyPr>
          <a:lstStyle/>
          <a:p>
            <a:r>
              <a:rPr lang="en-US" dirty="0" smtClean="0"/>
              <a:t>Symbolic annihilation in mainstream media and archives</a:t>
            </a:r>
          </a:p>
          <a:p>
            <a:r>
              <a:rPr lang="en-US" dirty="0" smtClean="0"/>
              <a:t>Community archives counter symbolic annihilation</a:t>
            </a:r>
            <a:r>
              <a:rPr lang="en-US" dirty="0"/>
              <a:t> </a:t>
            </a:r>
            <a:r>
              <a:rPr lang="en-US" dirty="0" smtClean="0"/>
              <a:t>via a tripartite impact framework: </a:t>
            </a:r>
          </a:p>
          <a:p>
            <a:pPr lvl="1"/>
            <a:r>
              <a:rPr lang="en-US" dirty="0"/>
              <a:t>O</a:t>
            </a:r>
            <a:r>
              <a:rPr lang="en-US" dirty="0" smtClean="0"/>
              <a:t>ntological: </a:t>
            </a:r>
            <a:r>
              <a:rPr lang="en-US" i="1" dirty="0" smtClean="0"/>
              <a:t>I am here</a:t>
            </a:r>
          </a:p>
          <a:p>
            <a:pPr lvl="1"/>
            <a:r>
              <a:rPr lang="en-US" dirty="0" smtClean="0"/>
              <a:t>Epistemological: </a:t>
            </a:r>
            <a:r>
              <a:rPr lang="en-US" i="1" dirty="0" smtClean="0"/>
              <a:t>We were here </a:t>
            </a:r>
          </a:p>
          <a:p>
            <a:pPr lvl="1"/>
            <a:r>
              <a:rPr lang="en-US" dirty="0" smtClean="0"/>
              <a:t>Social: </a:t>
            </a:r>
            <a:r>
              <a:rPr lang="en-US" i="1" dirty="0" smtClean="0"/>
              <a:t>We belong here</a:t>
            </a:r>
            <a:endParaRPr lang="en-US" i="1" dirty="0"/>
          </a:p>
        </p:txBody>
      </p:sp>
    </p:spTree>
    <p:extLst>
      <p:ext uri="{BB962C8B-B14F-4D97-AF65-F5344CB8AC3E}">
        <p14:creationId xmlns:p14="http://schemas.microsoft.com/office/powerpoint/2010/main" val="156519822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Symbolic Annihilation in Media</a:t>
            </a:r>
            <a:endParaRPr lang="en-US" dirty="0"/>
          </a:p>
        </p:txBody>
      </p:sp>
      <p:sp>
        <p:nvSpPr>
          <p:cNvPr id="3" name="Content Placeholder 2"/>
          <p:cNvSpPr>
            <a:spLocks noGrp="1"/>
          </p:cNvSpPr>
          <p:nvPr>
            <p:ph idx="1"/>
          </p:nvPr>
        </p:nvSpPr>
        <p:spPr/>
        <p:txBody>
          <a:bodyPr>
            <a:normAutofit lnSpcReduction="10000"/>
          </a:bodyPr>
          <a:lstStyle/>
          <a:p>
            <a:r>
              <a:rPr lang="en-US" dirty="0" smtClean="0"/>
              <a:t>“Representation </a:t>
            </a:r>
            <a:r>
              <a:rPr lang="en-US" dirty="0"/>
              <a:t>to me is incredibly important because growing up as </a:t>
            </a:r>
            <a:r>
              <a:rPr lang="en-US" dirty="0" smtClean="0"/>
              <a:t>a… </a:t>
            </a:r>
            <a:r>
              <a:rPr lang="en-US" dirty="0"/>
              <a:t>child, you rarely see </a:t>
            </a:r>
            <a:r>
              <a:rPr lang="en-US" dirty="0" smtClean="0"/>
              <a:t>[Asian Americans] in </a:t>
            </a:r>
            <a:r>
              <a:rPr lang="en-US" dirty="0"/>
              <a:t>mainstream </a:t>
            </a:r>
            <a:r>
              <a:rPr lang="en-US" dirty="0" smtClean="0"/>
              <a:t>media… </a:t>
            </a:r>
            <a:r>
              <a:rPr lang="en-US" dirty="0"/>
              <a:t>W</a:t>
            </a:r>
            <a:r>
              <a:rPr lang="en-US" dirty="0" smtClean="0"/>
              <a:t>hen </a:t>
            </a:r>
            <a:r>
              <a:rPr lang="en-US" dirty="0"/>
              <a:t>you're a kid that's the easiest way that you can see what the world looks like. And when you don't see anyone that looks like </a:t>
            </a:r>
            <a:r>
              <a:rPr lang="en-US" dirty="0" smtClean="0"/>
              <a:t>you… you </a:t>
            </a:r>
            <a:r>
              <a:rPr lang="en-US" dirty="0"/>
              <a:t>think, </a:t>
            </a:r>
            <a:r>
              <a:rPr lang="en-US" dirty="0" smtClean="0"/>
              <a:t>‘Is </a:t>
            </a:r>
            <a:r>
              <a:rPr lang="en-US" dirty="0"/>
              <a:t>there something wrong with me? Why are people like me missing in the world</a:t>
            </a:r>
            <a:r>
              <a:rPr lang="en-US" dirty="0" smtClean="0"/>
              <a:t>?’”</a:t>
            </a:r>
          </a:p>
          <a:p>
            <a:pPr lvl="1"/>
            <a:r>
              <a:rPr lang="en-US" dirty="0" smtClean="0"/>
              <a:t>Annie Tang, Chinese Historical Society of SC</a:t>
            </a:r>
            <a:endParaRPr lang="en-US" dirty="0"/>
          </a:p>
        </p:txBody>
      </p:sp>
    </p:spTree>
    <p:extLst>
      <p:ext uri="{BB962C8B-B14F-4D97-AF65-F5344CB8AC3E}">
        <p14:creationId xmlns:p14="http://schemas.microsoft.com/office/powerpoint/2010/main" val="1998180024"/>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Symbolic Annihilation in Archives</a:t>
            </a:r>
            <a:endParaRPr lang="en-US" dirty="0"/>
          </a:p>
        </p:txBody>
      </p:sp>
      <p:sp>
        <p:nvSpPr>
          <p:cNvPr id="3" name="Content Placeholder 2"/>
          <p:cNvSpPr>
            <a:spLocks noGrp="1"/>
          </p:cNvSpPr>
          <p:nvPr>
            <p:ph idx="1"/>
          </p:nvPr>
        </p:nvSpPr>
        <p:spPr/>
        <p:txBody>
          <a:bodyPr>
            <a:normAutofit fontScale="55000" lnSpcReduction="20000"/>
          </a:bodyPr>
          <a:lstStyle/>
          <a:p>
            <a:pPr marL="0" indent="0">
              <a:buNone/>
            </a:pPr>
            <a:r>
              <a:rPr lang="en-US" sz="3800" dirty="0" smtClean="0"/>
              <a:t>“I </a:t>
            </a:r>
            <a:r>
              <a:rPr lang="en-US" sz="3800" dirty="0"/>
              <a:t>wanted to write a thesis about Vietnamese American Literature. And this was the late 1990s. And at that time, I remember my professor saying, "What's that? And where would you even find primary resources, or any literature produced?" So I had to do a lot of work to try to find that material…. I feel like I really had to figure things out through... I kind of stitched together a variety of different sources in order to make it work for my research, and there wasn't one repository that I could go to, or even any kind of centralized site of knowledge, really. </a:t>
            </a:r>
            <a:r>
              <a:rPr lang="en-US" sz="3800" dirty="0" smtClean="0"/>
              <a:t>In </a:t>
            </a:r>
            <a:r>
              <a:rPr lang="en-US" sz="3800" dirty="0"/>
              <a:t>many ways it was also very demoralizing, because I saw that none of this history was that </a:t>
            </a:r>
            <a:r>
              <a:rPr lang="en-US" sz="3800" dirty="0" smtClean="0"/>
              <a:t>important… to </a:t>
            </a:r>
            <a:r>
              <a:rPr lang="en-US" sz="3800" dirty="0"/>
              <a:t>many people, that I had to make a case for it all the </a:t>
            </a:r>
            <a:r>
              <a:rPr lang="en-US" sz="3800" dirty="0" smtClean="0"/>
              <a:t>time… </a:t>
            </a:r>
            <a:r>
              <a:rPr lang="en-US" sz="3800" dirty="0"/>
              <a:t>I</a:t>
            </a:r>
            <a:r>
              <a:rPr lang="en-US" sz="3800" dirty="0" smtClean="0"/>
              <a:t>f </a:t>
            </a:r>
            <a:r>
              <a:rPr lang="en-US" sz="3800" dirty="0"/>
              <a:t>there had been an </a:t>
            </a:r>
            <a:r>
              <a:rPr lang="en-US" sz="3800" dirty="0" smtClean="0"/>
              <a:t>archive… to </a:t>
            </a:r>
            <a:r>
              <a:rPr lang="en-US" sz="3800" dirty="0"/>
              <a:t>back me up, to give me legitimacy, I wouldn't have had to fight as hard. There were many times </a:t>
            </a:r>
            <a:r>
              <a:rPr lang="en-US" sz="3800" dirty="0" smtClean="0"/>
              <a:t>when </a:t>
            </a:r>
            <a:r>
              <a:rPr lang="en-US" sz="3800" dirty="0"/>
              <a:t>it felt very discouraging, when I felt like I don't think I can do this, there's just not enough support</a:t>
            </a:r>
            <a:r>
              <a:rPr lang="en-US" sz="3800" dirty="0" smtClean="0"/>
              <a:t>.” </a:t>
            </a:r>
          </a:p>
          <a:p>
            <a:pPr marL="0" indent="0">
              <a:buNone/>
            </a:pPr>
            <a:endParaRPr lang="en-US" sz="3800" dirty="0" smtClean="0"/>
          </a:p>
          <a:p>
            <a:pPr marL="0" indent="0" algn="r">
              <a:buNone/>
            </a:pPr>
            <a:r>
              <a:rPr lang="en-US" sz="3800" dirty="0" err="1" smtClean="0"/>
              <a:t>Thuy</a:t>
            </a:r>
            <a:r>
              <a:rPr lang="en-US" sz="3800" dirty="0" smtClean="0"/>
              <a:t> </a:t>
            </a:r>
            <a:r>
              <a:rPr lang="en-US" sz="3800" dirty="0"/>
              <a:t>Vo </a:t>
            </a:r>
            <a:r>
              <a:rPr lang="en-US" sz="3800" dirty="0" smtClean="0"/>
              <a:t>Dang, Southeast Asian Archive at UC-Irvine </a:t>
            </a:r>
            <a:endParaRPr lang="en-US" sz="3800" dirty="0"/>
          </a:p>
          <a:p>
            <a:endParaRPr lang="en-US" dirty="0"/>
          </a:p>
        </p:txBody>
      </p:sp>
    </p:spTree>
    <p:extLst>
      <p:ext uri="{BB962C8B-B14F-4D97-AF65-F5344CB8AC3E}">
        <p14:creationId xmlns:p14="http://schemas.microsoft.com/office/powerpoint/2010/main" val="3140507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151</TotalTime>
  <Words>1293</Words>
  <Application>Microsoft Macintosh PowerPoint</Application>
  <PresentationFormat>On-screen Show (4:3)</PresentationFormat>
  <Paragraphs>60</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Office Theme</vt:lpstr>
      <vt:lpstr>Representation, Symbolic Annihilation and the Emotional Potential of Community Archives</vt:lpstr>
      <vt:lpstr>PowerPoint Presentation</vt:lpstr>
      <vt:lpstr>Practical Problem:  How do we assess the impact of community archives?</vt:lpstr>
      <vt:lpstr>Theoretical Concept: Symbolic Annihilation</vt:lpstr>
      <vt:lpstr>What is a Community Archive?</vt:lpstr>
      <vt:lpstr>Method</vt:lpstr>
      <vt:lpstr>Findings</vt:lpstr>
      <vt:lpstr>Symbolic Annihilation in Media</vt:lpstr>
      <vt:lpstr>Symbolic Annihilation in Archives</vt:lpstr>
      <vt:lpstr>Symbolic Annihilation in Archives</vt:lpstr>
      <vt:lpstr>Ontological Impact</vt:lpstr>
      <vt:lpstr>Epistemological Impact</vt:lpstr>
      <vt:lpstr>Social Impact</vt:lpstr>
      <vt:lpstr>Representational Belonging</vt:lpstr>
      <vt:lpstr>Impact of Community Archives in Response to Symbolic Annihilation</vt:lpstr>
      <vt:lpstr>Thank you!</vt:lpstr>
    </vt:vector>
  </TitlesOfParts>
  <Company>GSE&amp;IS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Michelle Caswell</dc:creator>
  <cp:lastModifiedBy>Michelle Caswell</cp:lastModifiedBy>
  <cp:revision>16</cp:revision>
  <dcterms:created xsi:type="dcterms:W3CDTF">2016-04-11T20:09:31Z</dcterms:created>
  <dcterms:modified xsi:type="dcterms:W3CDTF">2016-04-17T15:33:51Z</dcterms:modified>
</cp:coreProperties>
</file>