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3" r:id="rId3"/>
    <p:sldId id="264" r:id="rId4"/>
    <p:sldId id="259" r:id="rId5"/>
    <p:sldId id="257" r:id="rId6"/>
    <p:sldId id="258" r:id="rId7"/>
    <p:sldId id="260" r:id="rId8"/>
    <p:sldId id="265" r:id="rId9"/>
    <p:sldId id="266" r:id="rId10"/>
    <p:sldId id="267" r:id="rId11"/>
    <p:sldId id="268" r:id="rId12"/>
    <p:sldId id="269" r:id="rId13"/>
    <p:sldId id="270" r:id="rId14"/>
    <p:sldId id="271" r:id="rId15"/>
    <p:sldId id="298" r:id="rId16"/>
    <p:sldId id="272" r:id="rId17"/>
    <p:sldId id="273" r:id="rId18"/>
    <p:sldId id="274" r:id="rId19"/>
    <p:sldId id="275" r:id="rId20"/>
    <p:sldId id="276" r:id="rId21"/>
    <p:sldId id="278" r:id="rId22"/>
    <p:sldId id="279" r:id="rId23"/>
    <p:sldId id="280" r:id="rId24"/>
    <p:sldId id="281" r:id="rId25"/>
    <p:sldId id="282" r:id="rId26"/>
    <p:sldId id="297"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08" autoAdjust="0"/>
  </p:normalViewPr>
  <p:slideViewPr>
    <p:cSldViewPr>
      <p:cViewPr varScale="1">
        <p:scale>
          <a:sx n="53" d="100"/>
          <a:sy n="53" d="100"/>
        </p:scale>
        <p:origin x="11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98A70-A427-4629-B588-355C651EBA9B}" type="datetimeFigureOut">
              <a:rPr lang="en-US" smtClean="0"/>
              <a:t>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9805A-C73D-4DE7-8417-2E17CF96B49E}" type="slidenum">
              <a:rPr lang="en-US" smtClean="0"/>
              <a:t>‹#›</a:t>
            </a:fld>
            <a:endParaRPr lang="en-US" dirty="0"/>
          </a:p>
        </p:txBody>
      </p:sp>
    </p:spTree>
    <p:extLst>
      <p:ext uri="{BB962C8B-B14F-4D97-AF65-F5344CB8AC3E}">
        <p14:creationId xmlns:p14="http://schemas.microsoft.com/office/powerpoint/2010/main" val="54147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9805A-C73D-4DE7-8417-2E17CF96B49E}" type="slidenum">
              <a:rPr lang="en-US" smtClean="0"/>
              <a:t>1</a:t>
            </a:fld>
            <a:endParaRPr lang="en-US" dirty="0"/>
          </a:p>
        </p:txBody>
      </p:sp>
    </p:spTree>
    <p:extLst>
      <p:ext uri="{BB962C8B-B14F-4D97-AF65-F5344CB8AC3E}">
        <p14:creationId xmlns:p14="http://schemas.microsoft.com/office/powerpoint/2010/main" val="215024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New</a:t>
            </a:r>
            <a:r>
              <a:rPr lang="en-US" baseline="0" dirty="0" smtClean="0"/>
              <a:t> citation forms will be </a:t>
            </a:r>
            <a:r>
              <a:rPr lang="en-US" dirty="0" smtClean="0"/>
              <a:t>based on the name entry and title proper.  </a:t>
            </a:r>
          </a:p>
          <a:p>
            <a:endParaRPr lang="en-US" dirty="0" smtClean="0"/>
          </a:p>
          <a:p>
            <a:r>
              <a:rPr lang="en-US" dirty="0" smtClean="0"/>
              <a:t>This is a scan of the title page for Charles Evans’ American bibliography. What</a:t>
            </a:r>
            <a:r>
              <a:rPr lang="en-US" baseline="0" dirty="0" smtClean="0"/>
              <a:t> previously was “Evans” becomes “Evans, C. American bibliography.”</a:t>
            </a:r>
          </a:p>
          <a:p>
            <a:endParaRPr lang="en-US" baseline="0" dirty="0" smtClean="0"/>
          </a:p>
          <a:p>
            <a:r>
              <a:rPr lang="en-US" baseline="0" dirty="0" smtClean="0"/>
              <a:t>In addition to formulating working principles and instructions for creating citation forms, the team has revised all of the citation forms that were included in the 2</a:t>
            </a:r>
            <a:r>
              <a:rPr lang="en-US" baseline="30000" dirty="0" smtClean="0"/>
              <a:t>nd</a:t>
            </a:r>
            <a:r>
              <a:rPr lang="en-US" baseline="0" dirty="0" smtClean="0"/>
              <a:t> edition.</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10</a:t>
            </a:fld>
            <a:endParaRPr lang="en-US"/>
          </a:p>
        </p:txBody>
      </p:sp>
    </p:spTree>
    <p:extLst>
      <p:ext uri="{BB962C8B-B14F-4D97-AF65-F5344CB8AC3E}">
        <p14:creationId xmlns:p14="http://schemas.microsoft.com/office/powerpoint/2010/main" val="319238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a:t>
            </a:r>
            <a:r>
              <a:rPr lang="en-US" baseline="0" dirty="0" smtClean="0"/>
              <a:t> two slides show revisions of the examples that demonstrated conventions of previous editions of standard citation forms, “before and after.”</a:t>
            </a:r>
          </a:p>
          <a:p>
            <a:endParaRPr lang="en-US" baseline="0" dirty="0" smtClean="0"/>
          </a:p>
          <a:p>
            <a:r>
              <a:rPr lang="en-US" baseline="0" dirty="0" smtClean="0"/>
              <a:t>BAL becomes “</a:t>
            </a:r>
            <a:r>
              <a:rPr lang="en-US" baseline="0" dirty="0" err="1" smtClean="0"/>
              <a:t>Blanck</a:t>
            </a:r>
            <a:r>
              <a:rPr lang="en-US" baseline="0" dirty="0" smtClean="0"/>
              <a:t>, J. Bibliography of American literature”</a:t>
            </a:r>
          </a:p>
          <a:p>
            <a:endParaRPr lang="en-US" baseline="0" dirty="0" smtClean="0"/>
          </a:p>
          <a:p>
            <a:r>
              <a:rPr lang="en-US" baseline="0" dirty="0" smtClean="0"/>
              <a:t>The citation form “</a:t>
            </a:r>
            <a:r>
              <a:rPr lang="en-US" baseline="0" dirty="0" err="1" smtClean="0"/>
              <a:t>Dichter</a:t>
            </a:r>
            <a:r>
              <a:rPr lang="en-US" baseline="0" dirty="0" smtClean="0"/>
              <a:t> &amp; Shapiro” which was based on two co-authors is changed to a name/title form, based on the main entry or in RDA terminology, the authorized access point.</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11</a:t>
            </a:fld>
            <a:endParaRPr lang="en-US"/>
          </a:p>
        </p:txBody>
      </p:sp>
    </p:spTree>
    <p:extLst>
      <p:ext uri="{BB962C8B-B14F-4D97-AF65-F5344CB8AC3E}">
        <p14:creationId xmlns:p14="http://schemas.microsoft.com/office/powerpoint/2010/main" val="234632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examples show previous forms that were greatly abbreviated.  </a:t>
            </a:r>
          </a:p>
          <a:p>
            <a:endParaRPr lang="en-US" baseline="0" dirty="0" smtClean="0"/>
          </a:p>
          <a:p>
            <a:r>
              <a:rPr lang="en-US" baseline="0" dirty="0" smtClean="0"/>
              <a:t>The new citation form includes the surname, forename initials, and complete title proper.</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12</a:t>
            </a:fld>
            <a:endParaRPr lang="en-US"/>
          </a:p>
        </p:txBody>
      </p:sp>
    </p:spTree>
    <p:extLst>
      <p:ext uri="{BB962C8B-B14F-4D97-AF65-F5344CB8AC3E}">
        <p14:creationId xmlns:p14="http://schemas.microsoft.com/office/powerpoint/2010/main" val="320831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examples show previous citation forms that were not based on the main entry (or authorized access point) for the work.  </a:t>
            </a:r>
          </a:p>
          <a:p>
            <a:endParaRPr lang="en-US" dirty="0" smtClean="0"/>
          </a:p>
          <a:p>
            <a:r>
              <a:rPr lang="en-US" dirty="0" smtClean="0"/>
              <a:t>The citation formerly known as “George” is now based on corporate body main entry,</a:t>
            </a:r>
            <a:r>
              <a:rPr lang="en-US" baseline="0" dirty="0" smtClean="0"/>
              <a:t> and the citation formerly known as the Sander supplement is now based on the work cited.</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13</a:t>
            </a:fld>
            <a:endParaRPr lang="en-US"/>
          </a:p>
        </p:txBody>
      </p:sp>
    </p:spTree>
    <p:extLst>
      <p:ext uri="{BB962C8B-B14F-4D97-AF65-F5344CB8AC3E}">
        <p14:creationId xmlns:p14="http://schemas.microsoft.com/office/powerpoint/2010/main" val="344795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many citation forms –</a:t>
            </a:r>
            <a:r>
              <a:rPr lang="en-US" baseline="0" dirty="0" smtClean="0"/>
              <a:t> those that were abbreviated or not based on the work cited – will change with the new edition, many – those that were based on author/title entry -- will remain the same.</a:t>
            </a:r>
          </a:p>
          <a:p>
            <a:endParaRPr lang="en-US" baseline="0" dirty="0" smtClean="0"/>
          </a:p>
          <a:p>
            <a:r>
              <a:rPr lang="en-US" baseline="0" dirty="0" smtClean="0"/>
              <a:t>Because abbreviations have been eliminated, some new citation forms will be longer.   </a:t>
            </a:r>
          </a:p>
          <a:p>
            <a:endParaRPr lang="en-US" baseline="0" dirty="0" smtClean="0"/>
          </a:p>
          <a:p>
            <a:r>
              <a:rPr lang="en-US" baseline="0" dirty="0" smtClean="0"/>
              <a:t>The SCF Revision Team experimented with truncating the title proper, but because team members had varying ideas as to how much of the title proper to include, the results moved away from a standard citation form.</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14</a:t>
            </a:fld>
            <a:endParaRPr lang="en-US"/>
          </a:p>
        </p:txBody>
      </p:sp>
    </p:spTree>
    <p:extLst>
      <p:ext uri="{BB962C8B-B14F-4D97-AF65-F5344CB8AC3E}">
        <p14:creationId xmlns:p14="http://schemas.microsoft.com/office/powerpoint/2010/main" val="300669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a:t>
            </a:r>
            <a:r>
              <a:rPr lang="en-US" baseline="0" dirty="0" smtClean="0"/>
              <a:t> is going to talk more about the SCF database.   I do want to point out that the database includes instructions for creating citation forms along with examples.  These can be found in the Working Principles section.</a:t>
            </a:r>
          </a:p>
          <a:p>
            <a:endParaRPr lang="en-US" baseline="0" dirty="0" smtClean="0"/>
          </a:p>
          <a:p>
            <a:r>
              <a:rPr lang="en-US" baseline="0" dirty="0" smtClean="0"/>
              <a:t>The Introduction includes history and other information that Valerie covered.</a:t>
            </a:r>
            <a:endParaRPr lang="en-US" dirty="0"/>
          </a:p>
        </p:txBody>
      </p:sp>
      <p:sp>
        <p:nvSpPr>
          <p:cNvPr id="4" name="Slide Number Placeholder 3"/>
          <p:cNvSpPr>
            <a:spLocks noGrp="1"/>
          </p:cNvSpPr>
          <p:nvPr>
            <p:ph type="sldNum" sz="quarter" idx="10"/>
          </p:nvPr>
        </p:nvSpPr>
        <p:spPr/>
        <p:txBody>
          <a:bodyPr/>
          <a:lstStyle/>
          <a:p>
            <a:fld id="{E839805A-C73D-4DE7-8417-2E17CF96B49E}" type="slidenum">
              <a:rPr lang="en-US" smtClean="0"/>
              <a:t>15</a:t>
            </a:fld>
            <a:endParaRPr lang="en-US" dirty="0"/>
          </a:p>
        </p:txBody>
      </p:sp>
    </p:spTree>
    <p:extLst>
      <p:ext uri="{BB962C8B-B14F-4D97-AF65-F5344CB8AC3E}">
        <p14:creationId xmlns:p14="http://schemas.microsoft.com/office/powerpoint/2010/main" val="182829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basic instructions for creating a citation form.  </a:t>
            </a:r>
          </a:p>
          <a:p>
            <a:r>
              <a:rPr lang="en-US" dirty="0" smtClean="0"/>
              <a:t>The</a:t>
            </a:r>
            <a:r>
              <a:rPr lang="en-US" baseline="0" dirty="0" smtClean="0"/>
              <a:t> citation is based on name/title proper entry.  </a:t>
            </a:r>
          </a:p>
          <a:p>
            <a:endParaRPr lang="en-US" baseline="0" dirty="0" smtClean="0"/>
          </a:p>
          <a:p>
            <a:r>
              <a:rPr lang="en-US" baseline="0" dirty="0" smtClean="0"/>
              <a:t>For the name portion of the citation, basis of the name is the Library of Congress Name Authority record.   </a:t>
            </a:r>
          </a:p>
          <a:p>
            <a:pPr marL="171450" indent="-171450">
              <a:buFont typeface="Arial" panose="020B0604020202020204" pitchFamily="34" charset="0"/>
              <a:buChar char="•"/>
            </a:pPr>
            <a:r>
              <a:rPr lang="en-US" baseline="0" dirty="0" smtClean="0"/>
              <a:t>For personal name entry, include the surname and forename initials.</a:t>
            </a:r>
          </a:p>
          <a:p>
            <a:pPr marL="171450" indent="-171450">
              <a:buFont typeface="Arial" panose="020B0604020202020204" pitchFamily="34" charset="0"/>
              <a:buChar char="•"/>
            </a:pPr>
            <a:r>
              <a:rPr lang="en-US" baseline="0" dirty="0" smtClean="0"/>
              <a:t>For corporate name entry, include the subordinate body only when needed for retrieval.  </a:t>
            </a:r>
          </a:p>
          <a:p>
            <a:pPr marL="171450" indent="-171450">
              <a:buFont typeface="Arial" panose="020B0604020202020204" pitchFamily="34" charset="0"/>
              <a:buChar char="•"/>
            </a:pPr>
            <a:r>
              <a:rPr lang="en-US" baseline="0" dirty="0" smtClean="0"/>
              <a:t>For both, the name is dropped when it is repeated in the title proper.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For the title portion, initial articles, part titles, alternative titles, and parallel titles are excluded from the title proper.</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16</a:t>
            </a:fld>
            <a:endParaRPr lang="en-US"/>
          </a:p>
        </p:txBody>
      </p:sp>
    </p:spTree>
    <p:extLst>
      <p:ext uri="{BB962C8B-B14F-4D97-AF65-F5344CB8AC3E}">
        <p14:creationId xmlns:p14="http://schemas.microsoft.com/office/powerpoint/2010/main" val="2700477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works entered under personal name.  </a:t>
            </a:r>
          </a:p>
          <a:p>
            <a:endParaRPr lang="en-US" dirty="0" smtClean="0"/>
          </a:p>
          <a:p>
            <a:r>
              <a:rPr lang="en-US" dirty="0" smtClean="0"/>
              <a:t>The blue font shows name and title proper of the bibliographic information so that you can see the basis for the citation form.  </a:t>
            </a:r>
          </a:p>
          <a:p>
            <a:r>
              <a:rPr lang="en-US" dirty="0" smtClean="0"/>
              <a:t/>
            </a:r>
            <a:br>
              <a:rPr lang="en-US" dirty="0" smtClean="0"/>
            </a:br>
            <a:r>
              <a:rPr lang="en-US" dirty="0" smtClean="0"/>
              <a:t>The lined through examples</a:t>
            </a:r>
            <a:r>
              <a:rPr lang="en-US" baseline="0" dirty="0" smtClean="0"/>
              <a:t> show the previous citation form.</a:t>
            </a:r>
          </a:p>
          <a:p>
            <a:endParaRPr lang="en-US" baseline="0" dirty="0" smtClean="0"/>
          </a:p>
          <a:p>
            <a:r>
              <a:rPr lang="en-US" baseline="0" dirty="0" smtClean="0"/>
              <a:t>The bold examples show the new citation form.</a:t>
            </a:r>
          </a:p>
          <a:p>
            <a:endParaRPr lang="en-US" baseline="0" dirty="0" smtClean="0"/>
          </a:p>
          <a:p>
            <a:r>
              <a:rPr lang="en-US" baseline="0" dirty="0" smtClean="0"/>
              <a:t>A user should be able to locate a catalog record for the work cited, based on the information in the new citation form.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17</a:t>
            </a:fld>
            <a:endParaRPr lang="en-US"/>
          </a:p>
        </p:txBody>
      </p:sp>
    </p:spTree>
    <p:extLst>
      <p:ext uri="{BB962C8B-B14F-4D97-AF65-F5344CB8AC3E}">
        <p14:creationId xmlns:p14="http://schemas.microsoft.com/office/powerpoint/2010/main" val="71294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a:t>
            </a:r>
            <a:r>
              <a:rPr lang="en-US" baseline="0" dirty="0" smtClean="0"/>
              <a:t> of works entered under corporate body.</a:t>
            </a:r>
          </a:p>
          <a:p>
            <a:r>
              <a:rPr lang="en-US" baseline="0" dirty="0" smtClean="0"/>
              <a:t>Again, the citation form is based on a name/title entry.</a:t>
            </a:r>
          </a:p>
          <a:p>
            <a:endParaRPr lang="en-US" baseline="0" dirty="0" smtClean="0"/>
          </a:p>
          <a:p>
            <a:r>
              <a:rPr lang="en-US" baseline="0" dirty="0" smtClean="0"/>
              <a:t>The first example shows that the subordinate name of the corporate body is not included in the citation form because it is not needed for retrieval.</a:t>
            </a:r>
          </a:p>
          <a:p>
            <a:endParaRPr lang="en-US" baseline="0" dirty="0" smtClean="0"/>
          </a:p>
          <a:p>
            <a:r>
              <a:rPr lang="en-US" baseline="0" dirty="0" smtClean="0"/>
              <a:t>The second example shows that the corporate body name can be dropped from the citation form because the name is repeated in the title.  </a:t>
            </a:r>
          </a:p>
          <a:p>
            <a:r>
              <a:rPr lang="en-US" baseline="0" dirty="0" smtClean="0"/>
              <a:t>The second example is one that was previously cited by compiler.</a:t>
            </a:r>
            <a:endParaRPr lang="en-US" dirty="0" smtClean="0"/>
          </a:p>
        </p:txBody>
      </p:sp>
      <p:sp>
        <p:nvSpPr>
          <p:cNvPr id="4" name="Slide Number Placeholder 3"/>
          <p:cNvSpPr>
            <a:spLocks noGrp="1"/>
          </p:cNvSpPr>
          <p:nvPr>
            <p:ph type="sldNum" sz="quarter" idx="10"/>
          </p:nvPr>
        </p:nvSpPr>
        <p:spPr/>
        <p:txBody>
          <a:bodyPr/>
          <a:lstStyle/>
          <a:p>
            <a:fld id="{0DEC5978-4AF4-4F13-822C-9B774F90F171}" type="slidenum">
              <a:rPr lang="en-US" smtClean="0"/>
              <a:t>18</a:t>
            </a:fld>
            <a:endParaRPr lang="en-US"/>
          </a:p>
        </p:txBody>
      </p:sp>
    </p:spTree>
    <p:extLst>
      <p:ext uri="{BB962C8B-B14F-4D97-AF65-F5344CB8AC3E}">
        <p14:creationId xmlns:p14="http://schemas.microsoft.com/office/powerpoint/2010/main" val="277842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a:t>
            </a:r>
            <a:r>
              <a:rPr lang="en-US" baseline="0" dirty="0" smtClean="0"/>
              <a:t> of works entered under title.  The new citation form is straightforward – it’s the title proper.</a:t>
            </a:r>
            <a:endParaRPr lang="en-US" dirty="0" smtClean="0"/>
          </a:p>
        </p:txBody>
      </p:sp>
      <p:sp>
        <p:nvSpPr>
          <p:cNvPr id="4" name="Slide Number Placeholder 3"/>
          <p:cNvSpPr>
            <a:spLocks noGrp="1"/>
          </p:cNvSpPr>
          <p:nvPr>
            <p:ph type="sldNum" sz="quarter" idx="10"/>
          </p:nvPr>
        </p:nvSpPr>
        <p:spPr/>
        <p:txBody>
          <a:bodyPr/>
          <a:lstStyle/>
          <a:p>
            <a:fld id="{0DEC5978-4AF4-4F13-822C-9B774F90F171}" type="slidenum">
              <a:rPr lang="en-US" smtClean="0"/>
              <a:t>19</a:t>
            </a:fld>
            <a:endParaRPr lang="en-US"/>
          </a:p>
        </p:txBody>
      </p:sp>
    </p:spTree>
    <p:extLst>
      <p:ext uri="{BB962C8B-B14F-4D97-AF65-F5344CB8AC3E}">
        <p14:creationId xmlns:p14="http://schemas.microsoft.com/office/powerpoint/2010/main" val="84810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presenting on behalf of our whole team,</a:t>
            </a:r>
            <a:r>
              <a:rPr lang="en-US" baseline="0" dirty="0" smtClean="0"/>
              <a:t> whose names you see here. We also wanted to especially thank these members of the Web Team for all their fantastic help.</a:t>
            </a:r>
            <a:endParaRPr lang="en-US" dirty="0" smtClean="0"/>
          </a:p>
          <a:p>
            <a:endParaRPr lang="en-US" dirty="0" smtClean="0"/>
          </a:p>
          <a:p>
            <a:r>
              <a:rPr lang="en-US" dirty="0" smtClean="0"/>
              <a:t>In our outline of this presentation, I will present the background information about this project.</a:t>
            </a:r>
          </a:p>
          <a:p>
            <a:r>
              <a:rPr lang="en-US" dirty="0" smtClean="0"/>
              <a:t>Marcia will present</a:t>
            </a:r>
            <a:r>
              <a:rPr lang="en-US" baseline="0" dirty="0" smtClean="0"/>
              <a:t> the new instructions for creating citation forms.</a:t>
            </a:r>
          </a:p>
          <a:p>
            <a:r>
              <a:rPr lang="en-US" baseline="0" dirty="0" smtClean="0"/>
              <a:t>And Emily will show the citation forms in the MARC record as the public sees it, and then demonstrate the new Standard Citation Forms Database.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839805A-C73D-4DE7-8417-2E17CF96B49E}" type="slidenum">
              <a:rPr lang="en-US" smtClean="0"/>
              <a:t>2</a:t>
            </a:fld>
            <a:endParaRPr lang="en-US" dirty="0"/>
          </a:p>
        </p:txBody>
      </p:sp>
    </p:spTree>
    <p:extLst>
      <p:ext uri="{BB962C8B-B14F-4D97-AF65-F5344CB8AC3E}">
        <p14:creationId xmlns:p14="http://schemas.microsoft.com/office/powerpoint/2010/main" val="1106688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citation form is always based on the bibliographic record for the work cited.</a:t>
            </a:r>
          </a:p>
          <a:p>
            <a:endParaRPr lang="en-US" dirty="0" smtClean="0"/>
          </a:p>
          <a:p>
            <a:r>
              <a:rPr lang="en-US" dirty="0" smtClean="0"/>
              <a:t>In most</a:t>
            </a:r>
            <a:r>
              <a:rPr lang="en-US" baseline="0" dirty="0" smtClean="0"/>
              <a:t> cases, name/title is sufficient for a citation form.</a:t>
            </a:r>
          </a:p>
          <a:p>
            <a:endParaRPr lang="en-US" baseline="0" dirty="0" smtClean="0"/>
          </a:p>
          <a:p>
            <a:r>
              <a:rPr lang="en-US" baseline="0" dirty="0" smtClean="0"/>
              <a:t>In some cases, additional information is needed to distinguish between what would otherwise be identical or similar citation forms.</a:t>
            </a:r>
          </a:p>
          <a:p>
            <a:endParaRPr lang="en-US" baseline="0" dirty="0" smtClean="0"/>
          </a:p>
          <a:p>
            <a:r>
              <a:rPr lang="en-US" baseline="0" dirty="0" smtClean="0"/>
              <a:t>The instructions for providing additional information are ….</a:t>
            </a:r>
            <a:endParaRPr lang="en-US" dirty="0" smtClean="0"/>
          </a:p>
          <a:p>
            <a:pPr lvl="1"/>
            <a:r>
              <a:rPr lang="en-US" sz="2400" dirty="0" smtClean="0">
                <a:latin typeface="Gill Sans MT" panose="020B0502020104020203" pitchFamily="34" charset="0"/>
              </a:rPr>
              <a:t>Transcribe (just enough) part title / other title information</a:t>
            </a:r>
          </a:p>
          <a:p>
            <a:pPr marL="274320" lvl="1" indent="0">
              <a:buNone/>
            </a:pPr>
            <a:endParaRPr lang="en-US" sz="2400" dirty="0" smtClean="0">
              <a:latin typeface="Gill Sans MT" panose="020B0502020104020203" pitchFamily="34" charset="0"/>
            </a:endParaRPr>
          </a:p>
          <a:p>
            <a:pPr lvl="1"/>
            <a:r>
              <a:rPr lang="en-US" sz="2400" dirty="0" smtClean="0">
                <a:latin typeface="Gill Sans MT" panose="020B0502020104020203" pitchFamily="34" charset="0"/>
              </a:rPr>
              <a:t>Supply edition information </a:t>
            </a:r>
          </a:p>
          <a:p>
            <a:pPr marL="274320" lvl="1" indent="0">
              <a:buNone/>
            </a:pPr>
            <a:endParaRPr lang="en-US" sz="2400" dirty="0" smtClean="0">
              <a:latin typeface="Gill Sans MT" panose="020B0502020104020203" pitchFamily="34" charset="0"/>
            </a:endParaRPr>
          </a:p>
          <a:p>
            <a:pPr lvl="1"/>
            <a:r>
              <a:rPr lang="en-US" sz="2400" dirty="0" smtClean="0">
                <a:latin typeface="Gill Sans MT" panose="020B0502020104020203" pitchFamily="34" charset="0"/>
              </a:rPr>
              <a:t>Supply term to identify supplement</a:t>
            </a:r>
          </a:p>
          <a:p>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20</a:t>
            </a:fld>
            <a:endParaRPr lang="en-US"/>
          </a:p>
        </p:txBody>
      </p:sp>
    </p:spTree>
    <p:extLst>
      <p:ext uri="{BB962C8B-B14F-4D97-AF65-F5344CB8AC3E}">
        <p14:creationId xmlns:p14="http://schemas.microsoft.com/office/powerpoint/2010/main" val="147166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examples of citation forms that would be identical without the addition of part title information.  </a:t>
            </a:r>
          </a:p>
          <a:p>
            <a:r>
              <a:rPr lang="en-US" baseline="0" dirty="0" smtClean="0"/>
              <a:t>In this case, we transcribe enough of part title to distinguish between the citations.</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21</a:t>
            </a:fld>
            <a:endParaRPr lang="en-US"/>
          </a:p>
        </p:txBody>
      </p:sp>
    </p:spTree>
    <p:extLst>
      <p:ext uri="{BB962C8B-B14F-4D97-AF65-F5344CB8AC3E}">
        <p14:creationId xmlns:p14="http://schemas.microsoft.com/office/powerpoint/2010/main" val="606777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part titles,</a:t>
            </a:r>
            <a:r>
              <a:rPr lang="en-US" baseline="0" dirty="0" smtClean="0"/>
              <a:t> other title information is transcribed to the extent necessary to distinguish between otherwise identical or similar citation forms.</a:t>
            </a:r>
          </a:p>
          <a:p>
            <a:endParaRPr lang="en-US" baseline="0" dirty="0" smtClean="0"/>
          </a:p>
          <a:p>
            <a:r>
              <a:rPr lang="en-US" baseline="0" dirty="0" smtClean="0"/>
              <a:t>In this example, the title proper of the two works is identical, and the addition of some other title information increases the likelihood of finding and identifying a bibliographic record for the work cited.</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22</a:t>
            </a:fld>
            <a:endParaRPr lang="en-US"/>
          </a:p>
        </p:txBody>
      </p:sp>
    </p:spTree>
    <p:extLst>
      <p:ext uri="{BB962C8B-B14F-4D97-AF65-F5344CB8AC3E}">
        <p14:creationId xmlns:p14="http://schemas.microsoft.com/office/powerpoint/2010/main" val="3184065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Edition</a:t>
            </a:r>
            <a:r>
              <a:rPr lang="en-US" baseline="0" dirty="0" smtClean="0"/>
              <a:t> information is added to citation forms that would otherwise be identical or very similar.</a:t>
            </a:r>
          </a:p>
          <a:p>
            <a:endParaRPr lang="en-US" baseline="0" dirty="0" smtClean="0"/>
          </a:p>
          <a:p>
            <a:r>
              <a:rPr lang="en-US" baseline="0" dirty="0" smtClean="0"/>
              <a:t>Instructions are to supply edition information, using the language of the bibliographic record.  </a:t>
            </a:r>
          </a:p>
          <a:p>
            <a:endParaRPr lang="en-US" baseline="0" dirty="0" smtClean="0"/>
          </a:p>
          <a:p>
            <a:r>
              <a:rPr lang="en-US" baseline="0" dirty="0" smtClean="0"/>
              <a:t>Many of the examples that you will see are taken from bibliographic records based on AACR2 cataloging, and that is why the edition information is abbreviated.</a:t>
            </a:r>
          </a:p>
          <a:p>
            <a:endParaRPr lang="en-US" baseline="0" dirty="0" smtClean="0"/>
          </a:p>
          <a:p>
            <a:r>
              <a:rPr lang="en-US" baseline="0" dirty="0" smtClean="0"/>
              <a:t>Edition information is supplied to the extent necessary to distinguish citations.  For example, if an edition statement in a bibliographic record read “2</a:t>
            </a:r>
            <a:r>
              <a:rPr lang="en-US" baseline="30000" dirty="0" smtClean="0"/>
              <a:t>nd</a:t>
            </a:r>
            <a:r>
              <a:rPr lang="en-US" baseline="0" dirty="0" smtClean="0"/>
              <a:t> edition, greatly enlarged and revised,” only (2</a:t>
            </a:r>
            <a:r>
              <a:rPr lang="en-US" baseline="30000" dirty="0" smtClean="0"/>
              <a:t>nd</a:t>
            </a:r>
            <a:r>
              <a:rPr lang="en-US" baseline="0" dirty="0" smtClean="0"/>
              <a:t> edition) would be included as part of the citation form.</a:t>
            </a:r>
          </a:p>
          <a:p>
            <a:endParaRPr lang="en-US" baseline="0" dirty="0" smtClean="0"/>
          </a:p>
          <a:p>
            <a:r>
              <a:rPr lang="en-US" baseline="0" dirty="0" smtClean="0"/>
              <a:t>For edition statements that are not numbered or dated, supply the publication date with the term edition.</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23</a:t>
            </a:fld>
            <a:endParaRPr lang="en-US"/>
          </a:p>
        </p:txBody>
      </p:sp>
    </p:spTree>
    <p:extLst>
      <p:ext uri="{BB962C8B-B14F-4D97-AF65-F5344CB8AC3E}">
        <p14:creationId xmlns:p14="http://schemas.microsoft.com/office/powerpoint/2010/main" val="147003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shows</a:t>
            </a:r>
            <a:r>
              <a:rPr lang="en-US" baseline="0" dirty="0" smtClean="0"/>
              <a:t> supplied edition information for a work without a numbered or dated edition statement.</a:t>
            </a:r>
          </a:p>
          <a:p>
            <a:endParaRPr lang="en-US" baseline="0" dirty="0" smtClean="0"/>
          </a:p>
          <a:p>
            <a:r>
              <a:rPr lang="en-US" baseline="0" dirty="0" smtClean="0"/>
              <a:t>We are treating reprints with different numbering or additional information as new editions, so the 1978 version of this work is considered a new edition.</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24</a:t>
            </a:fld>
            <a:endParaRPr lang="en-US"/>
          </a:p>
        </p:txBody>
      </p:sp>
    </p:spTree>
    <p:extLst>
      <p:ext uri="{BB962C8B-B14F-4D97-AF65-F5344CB8AC3E}">
        <p14:creationId xmlns:p14="http://schemas.microsoft.com/office/powerpoint/2010/main" val="2528990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necessary to supply edition information only in cases where a citation would otherwise be identical or similar to the citation form for another work.</a:t>
            </a:r>
          </a:p>
          <a:p>
            <a:endParaRPr lang="en-US" baseline="0" dirty="0" smtClean="0"/>
          </a:p>
          <a:p>
            <a:r>
              <a:rPr lang="en-US" baseline="0" dirty="0" smtClean="0"/>
              <a:t>In this example, the 2</a:t>
            </a:r>
            <a:r>
              <a:rPr lang="en-US" baseline="30000" dirty="0" smtClean="0"/>
              <a:t>nd</a:t>
            </a:r>
            <a:r>
              <a:rPr lang="en-US" baseline="0" dirty="0" smtClean="0"/>
              <a:t> edition was published under a different title, so no edition information is supplied with the citation form.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DEC5978-4AF4-4F13-822C-9B774F90F171}" type="slidenum">
              <a:rPr lang="en-US" smtClean="0"/>
              <a:t>25</a:t>
            </a:fld>
            <a:endParaRPr lang="en-US"/>
          </a:p>
        </p:txBody>
      </p:sp>
    </p:spTree>
    <p:extLst>
      <p:ext uri="{BB962C8B-B14F-4D97-AF65-F5344CB8AC3E}">
        <p14:creationId xmlns:p14="http://schemas.microsoft.com/office/powerpoint/2010/main" val="3863165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previous example</a:t>
            </a:r>
            <a:r>
              <a:rPr lang="en-US" baseline="0" dirty="0" smtClean="0"/>
              <a:t> demonstrated, i</a:t>
            </a:r>
            <a:r>
              <a:rPr lang="en-US" dirty="0" smtClean="0"/>
              <a:t>t won’t always be necessary to supply</a:t>
            </a:r>
            <a:r>
              <a:rPr lang="en-US" baseline="0" dirty="0" smtClean="0"/>
              <a:t> additional information for later editions or supplemental works.  </a:t>
            </a:r>
          </a:p>
          <a:p>
            <a:endParaRPr lang="en-US" baseline="0" dirty="0" smtClean="0"/>
          </a:p>
          <a:p>
            <a:r>
              <a:rPr lang="en-US" baseline="0" dirty="0" smtClean="0"/>
              <a:t>The name/title entry may result in a citation that is unique and sufficient to get a user to a bibliographic record for the work, as in this example of the Supplement to a descriptive catalogue of friends’ books.</a:t>
            </a:r>
          </a:p>
        </p:txBody>
      </p:sp>
      <p:sp>
        <p:nvSpPr>
          <p:cNvPr id="4" name="Slide Number Placeholder 3"/>
          <p:cNvSpPr>
            <a:spLocks noGrp="1"/>
          </p:cNvSpPr>
          <p:nvPr>
            <p:ph type="sldNum" sz="quarter" idx="10"/>
          </p:nvPr>
        </p:nvSpPr>
        <p:spPr/>
        <p:txBody>
          <a:bodyPr/>
          <a:lstStyle/>
          <a:p>
            <a:fld id="{0DEC5978-4AF4-4F13-822C-9B774F90F171}" type="slidenum">
              <a:rPr lang="en-US" smtClean="0"/>
              <a:t>26</a:t>
            </a:fld>
            <a:endParaRPr lang="en-US"/>
          </a:p>
        </p:txBody>
      </p:sp>
    </p:spTree>
    <p:extLst>
      <p:ext uri="{BB962C8B-B14F-4D97-AF65-F5344CB8AC3E}">
        <p14:creationId xmlns:p14="http://schemas.microsoft.com/office/powerpoint/2010/main" val="3331210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s for supplements are based on a name/title entry.   This example shows a supplement published under a unique title, resulting in a citation form that is distinctive from the citation for the original work.</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27</a:t>
            </a:fld>
            <a:endParaRPr lang="en-US"/>
          </a:p>
        </p:txBody>
      </p:sp>
    </p:spTree>
    <p:extLst>
      <p:ext uri="{BB962C8B-B14F-4D97-AF65-F5344CB8AC3E}">
        <p14:creationId xmlns:p14="http://schemas.microsoft.com/office/powerpoint/2010/main" val="172322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t>
            </a:r>
            <a:r>
              <a:rPr lang="en-US" baseline="0" dirty="0" smtClean="0"/>
              <a:t> information is supplied for citation forms that would otherwise be identical or similar to citations for the original work.  Instructions are to supply a term from the title information as stated in the bibliographic record.</a:t>
            </a:r>
          </a:p>
          <a:p>
            <a:endParaRPr lang="en-US" baseline="0" dirty="0" smtClean="0"/>
          </a:p>
          <a:p>
            <a:r>
              <a:rPr lang="en-US" baseline="0" dirty="0" smtClean="0"/>
              <a:t>As with supplying edition information, give only enough information to distinguish the citations.</a:t>
            </a:r>
          </a:p>
          <a:p>
            <a:endParaRPr lang="en-US" baseline="0" dirty="0" smtClean="0"/>
          </a:p>
          <a:p>
            <a:r>
              <a:rPr lang="en-US" baseline="0" dirty="0" smtClean="0"/>
              <a:t>In this example, the addition of (supplement) is enough to get a user to the bibliographic record for the supplementary work.</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28</a:t>
            </a:fld>
            <a:endParaRPr lang="en-US"/>
          </a:p>
        </p:txBody>
      </p:sp>
    </p:spTree>
    <p:extLst>
      <p:ext uri="{BB962C8B-B14F-4D97-AF65-F5344CB8AC3E}">
        <p14:creationId xmlns:p14="http://schemas.microsoft.com/office/powerpoint/2010/main" val="4117190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the addition of (indexes) is enough information to get a user to a bibliographic record for the work.  </a:t>
            </a:r>
          </a:p>
          <a:p>
            <a:endParaRPr lang="en-US" baseline="0" dirty="0" smtClean="0"/>
          </a:p>
          <a:p>
            <a:r>
              <a:rPr lang="en-US" baseline="0" dirty="0" smtClean="0"/>
              <a:t>Now, Emily will demonstrate the interface and functionality for the Standard Citation Forms database.</a:t>
            </a:r>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29</a:t>
            </a:fld>
            <a:endParaRPr lang="en-US"/>
          </a:p>
        </p:txBody>
      </p:sp>
    </p:spTree>
    <p:extLst>
      <p:ext uri="{BB962C8B-B14F-4D97-AF65-F5344CB8AC3E}">
        <p14:creationId xmlns:p14="http://schemas.microsoft.com/office/powerpoint/2010/main" val="408983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with, I’m going to give you some context for</a:t>
            </a:r>
            <a:r>
              <a:rPr lang="en-US" baseline="0" dirty="0" smtClean="0"/>
              <a:t> what we’re doing.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see a bookseller’s description of a monograph, which includes what may appear as a weird code. Experienced rare book people may know what it stands for.  Many others will not. </a:t>
            </a:r>
          </a:p>
          <a:p>
            <a:r>
              <a:rPr lang="en-US" baseline="0" dirty="0" smtClean="0"/>
              <a:t>What it is, is a shorthand citation for a reference source, a bibliography that describes this rare monograph. If a user doesn’t know this, they will not be guided back to the bibliography.</a:t>
            </a:r>
          </a:p>
          <a:p>
            <a:endParaRPr lang="en-US" baseline="0" dirty="0" smtClean="0"/>
          </a:p>
          <a:p>
            <a:r>
              <a:rPr lang="en-US" baseline="0" dirty="0" smtClean="0"/>
              <a:t>Our revision group was formed to see what we could do to make citation forms more easily traceable.</a:t>
            </a:r>
          </a:p>
        </p:txBody>
      </p:sp>
      <p:sp>
        <p:nvSpPr>
          <p:cNvPr id="4" name="Slide Number Placeholder 3"/>
          <p:cNvSpPr>
            <a:spLocks noGrp="1"/>
          </p:cNvSpPr>
          <p:nvPr>
            <p:ph type="sldNum" sz="quarter" idx="10"/>
          </p:nvPr>
        </p:nvSpPr>
        <p:spPr/>
        <p:txBody>
          <a:bodyPr/>
          <a:lstStyle/>
          <a:p>
            <a:fld id="{E839805A-C73D-4DE7-8417-2E17CF96B49E}" type="slidenum">
              <a:rPr lang="en-US" smtClean="0"/>
              <a:t>3</a:t>
            </a:fld>
            <a:endParaRPr lang="en-US" dirty="0"/>
          </a:p>
        </p:txBody>
      </p:sp>
    </p:spTree>
    <p:extLst>
      <p:ext uri="{BB962C8B-B14F-4D97-AF65-F5344CB8AC3E}">
        <p14:creationId xmlns:p14="http://schemas.microsoft.com/office/powerpoint/2010/main" val="641342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C3255-D979-4B44-B8BD-581C41712838}" type="slidenum">
              <a:rPr lang="en-US" smtClean="0"/>
              <a:t>39</a:t>
            </a:fld>
            <a:endParaRPr lang="en-US"/>
          </a:p>
        </p:txBody>
      </p:sp>
    </p:spTree>
    <p:extLst>
      <p:ext uri="{BB962C8B-B14F-4D97-AF65-F5344CB8AC3E}">
        <p14:creationId xmlns:p14="http://schemas.microsoft.com/office/powerpoint/2010/main" val="63732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the Library of Congress has published manuals that can help decipher the citation shorthand. These manuals were primarily produced to help rare book catalogers add citations to bibliographic records, but could</a:t>
            </a:r>
            <a:r>
              <a:rPr lang="en-US" baseline="0" dirty="0" smtClean="0"/>
              <a:t> be helpful to anyone. The 2</a:t>
            </a:r>
            <a:r>
              <a:rPr lang="en-US" baseline="30000" dirty="0" smtClean="0"/>
              <a:t>nd</a:t>
            </a:r>
            <a:r>
              <a:rPr lang="en-US" baseline="0" dirty="0" smtClean="0"/>
              <a:t> ed., here, contains about 800 established citation forms that can help users either track down a shorthand citation, or be able to apply a shorthand citation themselves.</a:t>
            </a:r>
          </a:p>
          <a:p>
            <a:endParaRPr lang="en-US" baseline="0" dirty="0" smtClean="0"/>
          </a:p>
          <a:p>
            <a:r>
              <a:rPr lang="en-US" baseline="0" dirty="0" smtClean="0"/>
              <a:t>In the 1996 revision, the editors agreed not to create any new citations using a </a:t>
            </a:r>
            <a:r>
              <a:rPr lang="en-US" i="0" baseline="0" dirty="0" smtClean="0"/>
              <a:t>single surname, but left alone those that had already been created this way.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Around 2008, Barbara </a:t>
            </a:r>
            <a:r>
              <a:rPr lang="en-US" i="0" baseline="0" dirty="0" err="1" smtClean="0"/>
              <a:t>Tillet</a:t>
            </a:r>
            <a:r>
              <a:rPr lang="en-US" i="0" baseline="0" dirty="0" smtClean="0"/>
              <a:t>, Elizabeth Robinson, and Debora J. Leslie proposed that in a revised manual, the citations be formed using the main entry and an unabbreviated title proper from the bibliographic record, and to revise only the citations affected by this principle.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However, once the test group started working, they decided to revise ALL entries to make the cited resources more easily findable </a:t>
            </a:r>
            <a:r>
              <a:rPr lang="en-US" i="1" baseline="0" dirty="0" smtClean="0"/>
              <a:t>and</a:t>
            </a:r>
            <a:r>
              <a:rPr lang="en-US" i="0" baseline="0" dirty="0" smtClean="0"/>
              <a:t> consistent.</a:t>
            </a:r>
            <a:endParaRPr lang="en-US" i="0" dirty="0" smtClean="0"/>
          </a:p>
          <a:p>
            <a:endParaRPr lang="en-US" baseline="0" dirty="0" smtClean="0"/>
          </a:p>
          <a:p>
            <a:r>
              <a:rPr lang="en-US" baseline="0" dirty="0" smtClean="0"/>
              <a:t>The main goal in revising Standard Citation Forms is to get users to the resource. In the past the shorthand was a necessary compromise because it saved valuable time and money. But in the electronic age it is no longer necessary. </a:t>
            </a:r>
            <a:endParaRPr lang="en-US" dirty="0" smtClean="0"/>
          </a:p>
        </p:txBody>
      </p:sp>
      <p:sp>
        <p:nvSpPr>
          <p:cNvPr id="4" name="Slide Number Placeholder 3"/>
          <p:cNvSpPr>
            <a:spLocks noGrp="1"/>
          </p:cNvSpPr>
          <p:nvPr>
            <p:ph type="sldNum" sz="quarter" idx="10"/>
          </p:nvPr>
        </p:nvSpPr>
        <p:spPr/>
        <p:txBody>
          <a:bodyPr/>
          <a:lstStyle/>
          <a:p>
            <a:fld id="{E839805A-C73D-4DE7-8417-2E17CF96B49E}" type="slidenum">
              <a:rPr lang="en-US" smtClean="0"/>
              <a:t>4</a:t>
            </a:fld>
            <a:endParaRPr lang="en-US" dirty="0"/>
          </a:p>
        </p:txBody>
      </p:sp>
    </p:spTree>
    <p:extLst>
      <p:ext uri="{BB962C8B-B14F-4D97-AF65-F5344CB8AC3E}">
        <p14:creationId xmlns:p14="http://schemas.microsoft.com/office/powerpoint/2010/main" val="49176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a:t>
            </a:r>
            <a:r>
              <a:rPr lang="en-US" baseline="0" dirty="0" smtClean="0"/>
              <a:t> revision group worked to expand the revision to include a broader scope of bibliographies covering all rare materials, not just rare books. </a:t>
            </a:r>
          </a:p>
          <a:p>
            <a:r>
              <a:rPr lang="en-US" baseline="0" dirty="0" smtClean="0"/>
              <a:t>	The new database – in place of a printed 3</a:t>
            </a:r>
            <a:r>
              <a:rPr lang="en-US" baseline="30000" dirty="0" smtClean="0"/>
              <a:t>rd</a:t>
            </a:r>
            <a:r>
              <a:rPr lang="en-US" baseline="0" dirty="0" smtClean="0"/>
              <a:t> ed. – is not limited only to bibliographies from the national level, but can include those from local levels</a:t>
            </a:r>
          </a:p>
          <a:p>
            <a:r>
              <a:rPr lang="en-US" baseline="0" dirty="0" smtClean="0"/>
              <a:t>	The database is open to ANY bibliography that might be helpful to rare materials cataloging.</a:t>
            </a:r>
          </a:p>
          <a:p>
            <a:r>
              <a:rPr lang="en-US" dirty="0" smtClean="0"/>
              <a:t>	This means it can also include any bibliography for a single author.</a:t>
            </a:r>
          </a:p>
          <a:p>
            <a:endParaRPr lang="en-US" dirty="0" smtClean="0"/>
          </a:p>
          <a:p>
            <a:r>
              <a:rPr lang="en-US" dirty="0" smtClean="0"/>
              <a:t>We also wanted to broaden our audience to include</a:t>
            </a:r>
            <a:r>
              <a:rPr lang="en-US" baseline="0" dirty="0" smtClean="0"/>
              <a:t> people new to the rare book world, as well as others coming from different purposes and backgrounds …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see here an example of a surname-</a:t>
            </a:r>
            <a:r>
              <a:rPr lang="en-US" baseline="0" dirty="0" smtClean="0"/>
              <a:t>only citation.  [2</a:t>
            </a:r>
            <a:r>
              <a:rPr lang="en-US" baseline="30000" dirty="0" smtClean="0"/>
              <a:t>nd</a:t>
            </a:r>
            <a:r>
              <a:rPr lang="en-US" baseline="0" dirty="0" smtClean="0"/>
              <a:t> 510]</a:t>
            </a:r>
            <a:endParaRPr lang="en-US" dirty="0" smtClean="0"/>
          </a:p>
          <a:p>
            <a:r>
              <a:rPr lang="en-US" dirty="0" smtClean="0"/>
              <a:t>We worked to come</a:t>
            </a:r>
            <a:r>
              <a:rPr lang="en-US" baseline="0" dirty="0" smtClean="0"/>
              <a:t> up with principles that better guide a user to a resource [more like 3</a:t>
            </a:r>
            <a:r>
              <a:rPr lang="en-US" baseline="30000" dirty="0" smtClean="0"/>
              <a:t>rd</a:t>
            </a:r>
            <a:r>
              <a:rPr lang="en-US" baseline="0" dirty="0" smtClean="0"/>
              <a:t> 510].</a:t>
            </a:r>
            <a:endParaRPr lang="en-US" dirty="0"/>
          </a:p>
        </p:txBody>
      </p:sp>
      <p:sp>
        <p:nvSpPr>
          <p:cNvPr id="4" name="Slide Number Placeholder 3"/>
          <p:cNvSpPr>
            <a:spLocks noGrp="1"/>
          </p:cNvSpPr>
          <p:nvPr>
            <p:ph type="sldNum" sz="quarter" idx="10"/>
          </p:nvPr>
        </p:nvSpPr>
        <p:spPr/>
        <p:txBody>
          <a:bodyPr/>
          <a:lstStyle/>
          <a:p>
            <a:fld id="{E839805A-C73D-4DE7-8417-2E17CF96B49E}" type="slidenum">
              <a:rPr lang="en-US" smtClean="0"/>
              <a:t>5</a:t>
            </a:fld>
            <a:endParaRPr lang="en-US" dirty="0"/>
          </a:p>
        </p:txBody>
      </p:sp>
    </p:spTree>
    <p:extLst>
      <p:ext uri="{BB962C8B-B14F-4D97-AF65-F5344CB8AC3E}">
        <p14:creationId xmlns:p14="http://schemas.microsoft.com/office/powerpoint/2010/main" val="209529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revision group</a:t>
            </a:r>
            <a:r>
              <a:rPr lang="en-US" baseline="0" dirty="0" smtClean="0"/>
              <a:t> developed the new principles for forming citations, we considered the following:</a:t>
            </a:r>
          </a:p>
          <a:p>
            <a:r>
              <a:rPr lang="en-US" baseline="0" dirty="0" smtClean="0"/>
              <a:t>	We took the information for the citation from the </a:t>
            </a:r>
            <a:r>
              <a:rPr lang="en-US" b="1" baseline="0" dirty="0" smtClean="0"/>
              <a:t>bibliographic record </a:t>
            </a:r>
            <a:r>
              <a:rPr lang="en-US" baseline="0" dirty="0" smtClean="0"/>
              <a:t>of the bibliography.</a:t>
            </a:r>
          </a:p>
          <a:p>
            <a:r>
              <a:rPr lang="en-US" baseline="0" dirty="0" smtClean="0"/>
              <a:t>	We wanted the citation form to be </a:t>
            </a:r>
            <a:r>
              <a:rPr lang="en-US" b="1" baseline="0" dirty="0" smtClean="0"/>
              <a:t>intelligible</a:t>
            </a:r>
            <a:r>
              <a:rPr lang="en-US" baseline="0" dirty="0" smtClean="0"/>
              <a:t> (so include enough information), but also as </a:t>
            </a:r>
            <a:r>
              <a:rPr lang="en-US" b="1" baseline="0" dirty="0" smtClean="0"/>
              <a:t>simple</a:t>
            </a:r>
            <a:r>
              <a:rPr lang="en-US" baseline="0" dirty="0" smtClean="0"/>
              <a:t> as possible, and as </a:t>
            </a:r>
            <a:r>
              <a:rPr lang="en-US" b="1" baseline="0" dirty="0" smtClean="0"/>
              <a:t>consistent</a:t>
            </a:r>
            <a:r>
              <a:rPr lang="en-US" baseline="0" dirty="0" smtClean="0"/>
              <a:t> as possible from one citation to the next.</a:t>
            </a:r>
          </a:p>
          <a:p>
            <a:r>
              <a:rPr lang="en-US" baseline="0" dirty="0" smtClean="0"/>
              <a:t>	We wanted to make sure that the resulting form was decipherable by all, not merely by experienced “insiders”.</a:t>
            </a:r>
          </a:p>
          <a:p>
            <a:endParaRPr lang="en-US" baseline="0" dirty="0" smtClean="0"/>
          </a:p>
          <a:p>
            <a:r>
              <a:rPr lang="en-US" baseline="0" dirty="0" smtClean="0"/>
              <a:t>I’ve changed the 2</a:t>
            </a:r>
            <a:r>
              <a:rPr lang="en-US" baseline="30000" dirty="0" smtClean="0"/>
              <a:t>nd</a:t>
            </a:r>
            <a:r>
              <a:rPr lang="en-US" baseline="0" dirty="0" smtClean="0"/>
              <a:t> 510 from the previous slide to this new citation form according to these principles.</a:t>
            </a:r>
            <a:endParaRPr lang="en-US" dirty="0" smtClean="0"/>
          </a:p>
          <a:p>
            <a:endParaRPr lang="en-US" dirty="0" smtClean="0"/>
          </a:p>
          <a:p>
            <a:endParaRPr lang="en-US" dirty="0" smtClean="0"/>
          </a:p>
          <a:p>
            <a:endParaRPr lang="en-US" dirty="0" smtClean="0"/>
          </a:p>
          <a:p>
            <a:r>
              <a:rPr lang="en-US" dirty="0" smtClean="0">
                <a:solidFill>
                  <a:schemeClr val="bg1">
                    <a:lumMod val="65000"/>
                  </a:schemeClr>
                </a:solidFill>
              </a:rPr>
              <a:t>Explain:  Purpose of the principles</a:t>
            </a:r>
          </a:p>
          <a:p>
            <a:r>
              <a:rPr lang="en-US" dirty="0" smtClean="0">
                <a:solidFill>
                  <a:schemeClr val="bg1">
                    <a:lumMod val="65000"/>
                  </a:schemeClr>
                </a:solidFill>
              </a:rPr>
              <a:t>“Marcia will get into the principles themselves”</a:t>
            </a:r>
          </a:p>
        </p:txBody>
      </p:sp>
      <p:sp>
        <p:nvSpPr>
          <p:cNvPr id="4" name="Slide Number Placeholder 3"/>
          <p:cNvSpPr>
            <a:spLocks noGrp="1"/>
          </p:cNvSpPr>
          <p:nvPr>
            <p:ph type="sldNum" sz="quarter" idx="10"/>
          </p:nvPr>
        </p:nvSpPr>
        <p:spPr/>
        <p:txBody>
          <a:bodyPr/>
          <a:lstStyle/>
          <a:p>
            <a:fld id="{E839805A-C73D-4DE7-8417-2E17CF96B49E}" type="slidenum">
              <a:rPr lang="en-US" smtClean="0"/>
              <a:t>6</a:t>
            </a:fld>
            <a:endParaRPr lang="en-US" dirty="0"/>
          </a:p>
        </p:txBody>
      </p:sp>
    </p:spTree>
    <p:extLst>
      <p:ext uri="{BB962C8B-B14F-4D97-AF65-F5344CB8AC3E}">
        <p14:creationId xmlns:p14="http://schemas.microsoft.com/office/powerpoint/2010/main" val="347583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RDA (Resource Description &amp; Access) is the current cataloging standard, implemented</a:t>
            </a:r>
            <a:r>
              <a:rPr lang="en-US" baseline="0" dirty="0" smtClean="0"/>
              <a:t> in the last couple of years to help cataloging meet the needs of the electronic age. One of the main principles of RDA is the eradication of cataloger-supplied abbreviations and acronyms in bibliographic records (to decrease potential user confusion, to be more user-friendly).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revision </a:t>
            </a:r>
            <a:r>
              <a:rPr lang="en-US" baseline="0" dirty="0" smtClean="0"/>
              <a:t>group grappled with how to come into alignment with RDA. </a:t>
            </a:r>
            <a:endParaRPr lang="en-US" dirty="0" smtClean="0"/>
          </a:p>
          <a:p>
            <a:endParaRPr lang="en-US" dirty="0" smtClean="0"/>
          </a:p>
          <a:p>
            <a:r>
              <a:rPr lang="en-US" dirty="0" smtClean="0"/>
              <a:t>In cases where a book and its supplement,</a:t>
            </a:r>
            <a:r>
              <a:rPr lang="en-US" baseline="0" dirty="0" smtClean="0"/>
              <a:t> for example, shared the same title, we knew that we needed to </a:t>
            </a:r>
            <a:r>
              <a:rPr lang="en-US" b="1" baseline="0" dirty="0" smtClean="0"/>
              <a:t>differentiate</a:t>
            </a:r>
            <a:r>
              <a:rPr lang="en-US" b="0" baseline="0" dirty="0" smtClean="0"/>
              <a:t> their citations in order to lead a user to the correct resource.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Aligning with RDA, we spelled out cataloger-supplied qualifiers.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--we wanted to make sure the citation forms supplied </a:t>
            </a:r>
            <a:r>
              <a:rPr lang="en-US" b="1" baseline="0" dirty="0" smtClean="0"/>
              <a:t>sufficient</a:t>
            </a:r>
            <a:r>
              <a:rPr lang="en-US" baseline="0" dirty="0" smtClean="0"/>
              <a:t> information to guide users back to the appropriate resource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--we used the bibliographic record to </a:t>
            </a:r>
            <a:r>
              <a:rPr lang="en-US" b="1" baseline="0" dirty="0" smtClean="0"/>
              <a:t>represent</a:t>
            </a:r>
            <a:r>
              <a:rPr lang="en-US" baseline="0" dirty="0" smtClean="0"/>
              <a:t> the bibliography as we created the citation forms. We did not always have the resource in hand, and besides, we knew it was beyond our scope to </a:t>
            </a:r>
            <a:r>
              <a:rPr lang="en-US" baseline="0" dirty="0" err="1" smtClean="0"/>
              <a:t>recatalog</a:t>
            </a:r>
            <a:r>
              <a:rPr lang="en-US" baseline="0" dirty="0" smtClean="0"/>
              <a:t> all bibliographies </a:t>
            </a:r>
            <a:r>
              <a:rPr lang="en-US" baseline="0" dirty="0" err="1" smtClean="0"/>
              <a:t>accdg</a:t>
            </a:r>
            <a:r>
              <a:rPr lang="en-US" baseline="0" dirty="0" smtClean="0"/>
              <a:t> to RDA. So we used bibliographic records as we found them in OCLC </a:t>
            </a:r>
            <a:r>
              <a:rPr lang="en-US" baseline="0" dirty="0" err="1" smtClean="0"/>
              <a:t>Worldcat</a:t>
            </a:r>
            <a:r>
              <a:rPr lang="en-US" baseline="0" dirty="0" smtClean="0"/>
              <a:t>, most of which are cataloged according to AACR2.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main principle of RDA is the better showing of relationships between authors and the works, and works to works, etc.  The purpose of our revision is NOT to show relationships. We leave this to the bibliographic record. Our main goal, as stated before, is to guide the user to the bibliographic resource.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Marcia will explain</a:t>
            </a:r>
            <a:r>
              <a:rPr lang="en-US" baseline="0" dirty="0" smtClean="0"/>
              <a:t> the new instructions for creating citation forms.</a:t>
            </a:r>
          </a:p>
          <a:p>
            <a:endParaRPr lang="en-US" dirty="0" smtClean="0"/>
          </a:p>
        </p:txBody>
      </p:sp>
      <p:sp>
        <p:nvSpPr>
          <p:cNvPr id="4" name="Slide Number Placeholder 3"/>
          <p:cNvSpPr>
            <a:spLocks noGrp="1"/>
          </p:cNvSpPr>
          <p:nvPr>
            <p:ph type="sldNum" sz="quarter" idx="10"/>
          </p:nvPr>
        </p:nvSpPr>
        <p:spPr/>
        <p:txBody>
          <a:bodyPr/>
          <a:lstStyle/>
          <a:p>
            <a:fld id="{E839805A-C73D-4DE7-8417-2E17CF96B49E}" type="slidenum">
              <a:rPr lang="en-US" smtClean="0"/>
              <a:t>7</a:t>
            </a:fld>
            <a:endParaRPr lang="en-US" dirty="0"/>
          </a:p>
        </p:txBody>
      </p:sp>
    </p:spTree>
    <p:extLst>
      <p:ext uri="{BB962C8B-B14F-4D97-AF65-F5344CB8AC3E}">
        <p14:creationId xmlns:p14="http://schemas.microsoft.com/office/powerpoint/2010/main" val="215372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familiar with</a:t>
            </a:r>
            <a:r>
              <a:rPr lang="en-US" baseline="0" dirty="0" smtClean="0"/>
              <a:t> established citation forms will recognize these conventions for abbreviating citations.  </a:t>
            </a:r>
          </a:p>
        </p:txBody>
      </p:sp>
      <p:sp>
        <p:nvSpPr>
          <p:cNvPr id="4" name="Slide Number Placeholder 3"/>
          <p:cNvSpPr>
            <a:spLocks noGrp="1"/>
          </p:cNvSpPr>
          <p:nvPr>
            <p:ph type="sldNum" sz="quarter" idx="10"/>
          </p:nvPr>
        </p:nvSpPr>
        <p:spPr/>
        <p:txBody>
          <a:bodyPr/>
          <a:lstStyle/>
          <a:p>
            <a:fld id="{0DEC5978-4AF4-4F13-822C-9B774F90F171}" type="slidenum">
              <a:rPr lang="en-US" smtClean="0"/>
              <a:t>8</a:t>
            </a:fld>
            <a:endParaRPr lang="en-US"/>
          </a:p>
        </p:txBody>
      </p:sp>
    </p:spTree>
    <p:extLst>
      <p:ext uri="{BB962C8B-B14F-4D97-AF65-F5344CB8AC3E}">
        <p14:creationId xmlns:p14="http://schemas.microsoft.com/office/powerpoint/2010/main" val="312888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new edition of Standard Citation Forms will not include any of these conventions used in earlier editions.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DEC5978-4AF4-4F13-822C-9B774F90F171}" type="slidenum">
              <a:rPr lang="en-US" smtClean="0"/>
              <a:t>9</a:t>
            </a:fld>
            <a:endParaRPr lang="en-US"/>
          </a:p>
        </p:txBody>
      </p:sp>
    </p:spTree>
    <p:extLst>
      <p:ext uri="{BB962C8B-B14F-4D97-AF65-F5344CB8AC3E}">
        <p14:creationId xmlns:p14="http://schemas.microsoft.com/office/powerpoint/2010/main" val="416105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180586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30913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279693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7205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21736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218836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17768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326798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130095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414593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68692-1DF4-4D84-BA7C-AE42293435EF}" type="datetimeFigureOut">
              <a:rPr lang="en-US" smtClean="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FB59B5-5D32-42AD-8376-F268B9AC19C4}" type="slidenum">
              <a:rPr lang="en-US" smtClean="0"/>
              <a:t>‹#›</a:t>
            </a:fld>
            <a:endParaRPr lang="en-US" dirty="0"/>
          </a:p>
        </p:txBody>
      </p:sp>
    </p:spTree>
    <p:extLst>
      <p:ext uri="{BB962C8B-B14F-4D97-AF65-F5344CB8AC3E}">
        <p14:creationId xmlns:p14="http://schemas.microsoft.com/office/powerpoint/2010/main" val="205767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68692-1DF4-4D84-BA7C-AE42293435EF}" type="datetimeFigureOut">
              <a:rPr lang="en-US" smtClean="0"/>
              <a:t>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B59B5-5D32-42AD-8376-F268B9AC19C4}" type="slidenum">
              <a:rPr lang="en-US" smtClean="0"/>
              <a:t>‹#›</a:t>
            </a:fld>
            <a:endParaRPr lang="en-US" dirty="0"/>
          </a:p>
        </p:txBody>
      </p:sp>
    </p:spTree>
    <p:extLst>
      <p:ext uri="{BB962C8B-B14F-4D97-AF65-F5344CB8AC3E}">
        <p14:creationId xmlns:p14="http://schemas.microsoft.com/office/powerpoint/2010/main" val="260390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rbms.info/scfsandbo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pPr fontAlgn="base"/>
            <a:r>
              <a:rPr lang="en-US" b="1" dirty="0" smtClean="0">
                <a:latin typeface="Papyrus" panose="03070502060502030205" pitchFamily="66" charset="0"/>
              </a:rPr>
              <a:t>Alphabet </a:t>
            </a:r>
            <a:r>
              <a:rPr lang="en-US" b="1" dirty="0">
                <a:latin typeface="Papyrus" panose="03070502060502030205" pitchFamily="66" charset="0"/>
              </a:rPr>
              <a:t>Soup No More! Revision of Standard Citation </a:t>
            </a:r>
            <a:r>
              <a:rPr lang="en-US" b="1" dirty="0" smtClean="0">
                <a:latin typeface="Papyrus" panose="03070502060502030205" pitchFamily="66" charset="0"/>
              </a:rPr>
              <a:t>Forms</a:t>
            </a:r>
            <a:endParaRPr lang="en-US" b="1" dirty="0">
              <a:latin typeface="Papyrus" panose="03070502060502030205" pitchFamily="66" charset="0"/>
            </a:endParaRPr>
          </a:p>
        </p:txBody>
      </p:sp>
      <p:sp>
        <p:nvSpPr>
          <p:cNvPr id="3" name="Subtitle 2"/>
          <p:cNvSpPr>
            <a:spLocks noGrp="1"/>
          </p:cNvSpPr>
          <p:nvPr>
            <p:ph type="subTitle" idx="1"/>
          </p:nvPr>
        </p:nvSpPr>
        <p:spPr>
          <a:xfrm>
            <a:off x="533400" y="2514600"/>
            <a:ext cx="4191000" cy="2514600"/>
          </a:xfrm>
        </p:spPr>
        <p:txBody>
          <a:bodyPr>
            <a:normAutofit/>
          </a:bodyPr>
          <a:lstStyle/>
          <a:p>
            <a:r>
              <a:rPr lang="en-US" b="1" dirty="0">
                <a:solidFill>
                  <a:srgbClr val="002060"/>
                </a:solidFill>
                <a:latin typeface="Papyrus" panose="03070502060502030205" pitchFamily="66" charset="0"/>
              </a:rPr>
              <a:t>Valerie Buck</a:t>
            </a:r>
          </a:p>
          <a:p>
            <a:r>
              <a:rPr lang="en-US" sz="1200" dirty="0">
                <a:solidFill>
                  <a:schemeClr val="tx1"/>
                </a:solidFill>
                <a:latin typeface="Papyrus" panose="03070502060502030205" pitchFamily="66" charset="0"/>
              </a:rPr>
              <a:t>Brigham Young University</a:t>
            </a:r>
          </a:p>
          <a:p>
            <a:r>
              <a:rPr lang="en-US" b="1" dirty="0" smtClean="0">
                <a:solidFill>
                  <a:srgbClr val="002060"/>
                </a:solidFill>
                <a:latin typeface="Papyrus" panose="03070502060502030205" pitchFamily="66" charset="0"/>
              </a:rPr>
              <a:t>Marcia Barrett</a:t>
            </a:r>
          </a:p>
          <a:p>
            <a:r>
              <a:rPr lang="en-US" sz="1200" dirty="0" smtClean="0">
                <a:solidFill>
                  <a:schemeClr val="tx1"/>
                </a:solidFill>
                <a:latin typeface="Papyrus" panose="03070502060502030205" pitchFamily="66" charset="0"/>
              </a:rPr>
              <a:t>University </a:t>
            </a:r>
            <a:r>
              <a:rPr lang="en-US" sz="1200" dirty="0">
                <a:solidFill>
                  <a:schemeClr val="tx1"/>
                </a:solidFill>
                <a:latin typeface="Papyrus" panose="03070502060502030205" pitchFamily="66" charset="0"/>
              </a:rPr>
              <a:t>of </a:t>
            </a:r>
            <a:r>
              <a:rPr lang="en-US" sz="1200" dirty="0" smtClean="0">
                <a:solidFill>
                  <a:schemeClr val="tx1"/>
                </a:solidFill>
                <a:latin typeface="Papyrus" panose="03070502060502030205" pitchFamily="66" charset="0"/>
              </a:rPr>
              <a:t>California, </a:t>
            </a:r>
            <a:r>
              <a:rPr lang="en-US" sz="1200" dirty="0">
                <a:solidFill>
                  <a:schemeClr val="tx1"/>
                </a:solidFill>
                <a:latin typeface="Papyrus" panose="03070502060502030205" pitchFamily="66" charset="0"/>
              </a:rPr>
              <a:t>Santa Cruz</a:t>
            </a:r>
            <a:endParaRPr lang="en-US" sz="1200" dirty="0" smtClean="0">
              <a:solidFill>
                <a:schemeClr val="tx1"/>
              </a:solidFill>
              <a:latin typeface="Papyrus" panose="03070502060502030205" pitchFamily="66" charset="0"/>
            </a:endParaRPr>
          </a:p>
          <a:p>
            <a:r>
              <a:rPr lang="en-US" b="1" dirty="0" smtClean="0">
                <a:solidFill>
                  <a:srgbClr val="002060"/>
                </a:solidFill>
                <a:latin typeface="Papyrus" panose="03070502060502030205" pitchFamily="66" charset="0"/>
              </a:rPr>
              <a:t>Emily Epstein</a:t>
            </a:r>
          </a:p>
          <a:p>
            <a:r>
              <a:rPr lang="en-US" sz="1200" dirty="0">
                <a:solidFill>
                  <a:schemeClr val="tx1"/>
                </a:solidFill>
                <a:latin typeface="Papyrus" panose="03070502060502030205" pitchFamily="66" charset="0"/>
              </a:rPr>
              <a:t>University of Colorado </a:t>
            </a:r>
            <a:r>
              <a:rPr lang="en-US" sz="1200" dirty="0" err="1">
                <a:solidFill>
                  <a:schemeClr val="tx1"/>
                </a:solidFill>
                <a:latin typeface="Papyrus" panose="03070502060502030205" pitchFamily="66" charset="0"/>
                <a:cs typeface="Arial" panose="020B0604020202020204" pitchFamily="34" charset="0"/>
              </a:rPr>
              <a:t>Anshutz</a:t>
            </a:r>
            <a:r>
              <a:rPr lang="en-US" sz="1200" dirty="0">
                <a:solidFill>
                  <a:schemeClr val="tx1"/>
                </a:solidFill>
                <a:latin typeface="Papyrus" panose="03070502060502030205" pitchFamily="66" charset="0"/>
                <a:cs typeface="Arial" panose="020B0604020202020204" pitchFamily="34" charset="0"/>
              </a:rPr>
              <a:t> Medical Campus</a:t>
            </a:r>
            <a:endParaRPr lang="en-US" sz="1200" dirty="0">
              <a:solidFill>
                <a:schemeClr val="tx1"/>
              </a:solidFill>
              <a:latin typeface="Papyrus" panose="03070502060502030205" pitchFamily="66" charset="0"/>
            </a:endParaRPr>
          </a:p>
        </p:txBody>
      </p:sp>
      <p:sp>
        <p:nvSpPr>
          <p:cNvPr id="5" name="TextBox 4"/>
          <p:cNvSpPr txBox="1"/>
          <p:nvPr/>
        </p:nvSpPr>
        <p:spPr>
          <a:xfrm>
            <a:off x="4364052" y="5029200"/>
            <a:ext cx="4073603" cy="1281120"/>
          </a:xfrm>
          <a:prstGeom prst="rect">
            <a:avLst/>
          </a:prstGeom>
          <a:noFill/>
        </p:spPr>
        <p:txBody>
          <a:bodyPr wrap="square" rtlCol="0">
            <a:spAutoFit/>
          </a:bodyPr>
          <a:lstStyle/>
          <a:p>
            <a:pPr algn="ctr">
              <a:lnSpc>
                <a:spcPts val="1800"/>
              </a:lnSpc>
            </a:pPr>
            <a:r>
              <a:rPr lang="en-US" sz="2400" b="1" dirty="0">
                <a:latin typeface="Papyrus" panose="03070502060502030205" pitchFamily="66" charset="0"/>
              </a:rPr>
              <a:t>55</a:t>
            </a:r>
            <a:r>
              <a:rPr lang="en-US" sz="2400" b="1" baseline="30000" dirty="0">
                <a:latin typeface="Papyrus" panose="03070502060502030205" pitchFamily="66" charset="0"/>
              </a:rPr>
              <a:t>th</a:t>
            </a:r>
            <a:r>
              <a:rPr lang="en-US" sz="2400" b="1" dirty="0">
                <a:latin typeface="Papyrus" panose="03070502060502030205" pitchFamily="66" charset="0"/>
              </a:rPr>
              <a:t> RBMS </a:t>
            </a:r>
            <a:r>
              <a:rPr lang="en-US" sz="2400" b="1" dirty="0" smtClean="0">
                <a:latin typeface="Papyrus" panose="03070502060502030205" pitchFamily="66" charset="0"/>
              </a:rPr>
              <a:t> Preconference</a:t>
            </a:r>
          </a:p>
          <a:p>
            <a:pPr algn="ctr">
              <a:lnSpc>
                <a:spcPts val="1800"/>
              </a:lnSpc>
            </a:pPr>
            <a:endParaRPr lang="en-US" sz="2400" b="1" dirty="0">
              <a:latin typeface="Papyrus" panose="03070502060502030205" pitchFamily="66" charset="0"/>
            </a:endParaRPr>
          </a:p>
          <a:p>
            <a:pPr algn="ctr">
              <a:lnSpc>
                <a:spcPts val="1800"/>
              </a:lnSpc>
            </a:pPr>
            <a:r>
              <a:rPr lang="en-US" sz="2400" b="1" dirty="0">
                <a:latin typeface="Papyrus" panose="03070502060502030205" pitchFamily="66" charset="0"/>
              </a:rPr>
              <a:t>Las Vegas, </a:t>
            </a:r>
            <a:r>
              <a:rPr lang="en-US" sz="2400" b="1" dirty="0" smtClean="0">
                <a:latin typeface="Papyrus" panose="03070502060502030205" pitchFamily="66" charset="0"/>
              </a:rPr>
              <a:t>Nevada</a:t>
            </a:r>
          </a:p>
          <a:p>
            <a:pPr algn="ctr">
              <a:lnSpc>
                <a:spcPts val="1800"/>
              </a:lnSpc>
            </a:pPr>
            <a:endParaRPr lang="en-US" sz="2400" b="1" dirty="0">
              <a:latin typeface="Papyrus" panose="03070502060502030205" pitchFamily="66" charset="0"/>
            </a:endParaRPr>
          </a:p>
          <a:p>
            <a:pPr algn="ctr">
              <a:lnSpc>
                <a:spcPts val="1800"/>
              </a:lnSpc>
            </a:pPr>
            <a:r>
              <a:rPr lang="en-US" sz="2400" b="1" dirty="0" smtClean="0">
                <a:latin typeface="Papyrus" panose="03070502060502030205" pitchFamily="66" charset="0"/>
              </a:rPr>
              <a:t>25 </a:t>
            </a:r>
            <a:r>
              <a:rPr lang="en-US" sz="2400" b="1" dirty="0">
                <a:latin typeface="Papyrus" panose="03070502060502030205" pitchFamily="66" charset="0"/>
              </a:rPr>
              <a:t>June 2014</a:t>
            </a:r>
          </a:p>
        </p:txBody>
      </p:sp>
    </p:spTree>
    <p:extLst>
      <p:ext uri="{BB962C8B-B14F-4D97-AF65-F5344CB8AC3E}">
        <p14:creationId xmlns:p14="http://schemas.microsoft.com/office/powerpoint/2010/main" val="134392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Citation Forms: Name. Title</a:t>
            </a:r>
            <a:endParaRPr lang="en-US" dirty="0"/>
          </a:p>
        </p:txBody>
      </p:sp>
      <p:sp>
        <p:nvSpPr>
          <p:cNvPr id="3" name="Content Placeholder 2"/>
          <p:cNvSpPr>
            <a:spLocks noGrp="1"/>
          </p:cNvSpPr>
          <p:nvPr>
            <p:ph idx="1"/>
          </p:nvPr>
        </p:nvSpPr>
        <p:spPr>
          <a:xfrm>
            <a:off x="457200" y="1371600"/>
            <a:ext cx="8229600" cy="4754563"/>
          </a:xfrm>
        </p:spPr>
        <p:txBody>
          <a:bodyPr/>
          <a:lstStyle/>
          <a:p>
            <a:pPr marL="0" indent="0">
              <a:buNone/>
            </a:pPr>
            <a:r>
              <a:rPr lang="en-US" sz="2800" strike="sngStrike" dirty="0" smtClean="0"/>
              <a:t>Evans</a:t>
            </a:r>
          </a:p>
          <a:p>
            <a:pPr marL="0" indent="0">
              <a:buNone/>
            </a:pPr>
            <a:r>
              <a:rPr lang="en-US" sz="2800" dirty="0" smtClean="0"/>
              <a:t>Evans, C. American bibliography</a:t>
            </a:r>
          </a:p>
          <a:p>
            <a:pPr marL="0" indent="0">
              <a:buNone/>
            </a:pPr>
            <a:endParaRPr lang="en-US" dirty="0"/>
          </a:p>
        </p:txBody>
      </p:sp>
      <p:pic>
        <p:nvPicPr>
          <p:cNvPr id="7" name="Picture 6"/>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52600" y="2514600"/>
            <a:ext cx="5578572" cy="4373880"/>
          </a:xfrm>
          <a:prstGeom prst="rect">
            <a:avLst/>
          </a:prstGeom>
        </p:spPr>
      </p:pic>
    </p:spTree>
    <p:extLst>
      <p:ext uri="{BB962C8B-B14F-4D97-AF65-F5344CB8AC3E}">
        <p14:creationId xmlns:p14="http://schemas.microsoft.com/office/powerpoint/2010/main" val="304577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90000"/>
                    <a:lumOff val="10000"/>
                  </a:schemeClr>
                </a:solidFill>
                <a:latin typeface="Gill Sans MT" panose="020B0502020104020203" pitchFamily="34" charset="0"/>
              </a:rPr>
              <a:t>Old / New SCF</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indent="0">
              <a:buNone/>
            </a:pPr>
            <a:r>
              <a:rPr lang="en-US" strike="sngStrike" dirty="0" smtClean="0">
                <a:solidFill>
                  <a:schemeClr val="tx1">
                    <a:lumMod val="50000"/>
                    <a:lumOff val="50000"/>
                  </a:schemeClr>
                </a:solidFill>
                <a:latin typeface="Gill Sans MT" panose="020B0502020104020203" pitchFamily="34" charset="0"/>
              </a:rPr>
              <a:t>BAL</a:t>
            </a:r>
            <a:endParaRPr lang="en-US" i="1" strike="sngStrike" dirty="0" smtClean="0">
              <a:solidFill>
                <a:schemeClr val="tx1">
                  <a:lumMod val="50000"/>
                  <a:lumOff val="50000"/>
                </a:schemeClr>
              </a:solidFill>
              <a:latin typeface="Gill Sans MT" panose="020B0502020104020203" pitchFamily="34" charset="0"/>
            </a:endParaRPr>
          </a:p>
          <a:p>
            <a:pPr marL="0" indent="0">
              <a:buNone/>
            </a:pPr>
            <a:r>
              <a:rPr lang="en-US" sz="2800" dirty="0" err="1" smtClean="0">
                <a:latin typeface="Gill Sans MT" panose="020B0502020104020203" pitchFamily="34" charset="0"/>
              </a:rPr>
              <a:t>Blanck</a:t>
            </a:r>
            <a:r>
              <a:rPr lang="en-US" sz="2800" dirty="0" smtClean="0">
                <a:latin typeface="Gill Sans MT" panose="020B0502020104020203" pitchFamily="34" charset="0"/>
              </a:rPr>
              <a:t>, J. Bibliography of American literature</a:t>
            </a:r>
          </a:p>
          <a:p>
            <a:pPr marL="0" indent="0">
              <a:buNone/>
            </a:pPr>
            <a:endParaRPr lang="en-US" sz="2800" dirty="0">
              <a:latin typeface="Gill Sans MT" panose="020B0502020104020203" pitchFamily="34" charset="0"/>
            </a:endParaRPr>
          </a:p>
          <a:p>
            <a:pPr marL="0" indent="0">
              <a:buNone/>
            </a:pPr>
            <a:r>
              <a:rPr lang="en-US" sz="2600" strike="sngStrike" dirty="0" smtClean="0">
                <a:solidFill>
                  <a:schemeClr val="tx1">
                    <a:lumMod val="50000"/>
                    <a:lumOff val="50000"/>
                  </a:schemeClr>
                </a:solidFill>
                <a:latin typeface="Gill Sans MT" panose="020B0502020104020203" pitchFamily="34" charset="0"/>
              </a:rPr>
              <a:t>Evans</a:t>
            </a:r>
          </a:p>
          <a:p>
            <a:pPr marL="0" indent="0">
              <a:buNone/>
            </a:pPr>
            <a:r>
              <a:rPr lang="en-US" sz="2800" dirty="0" smtClean="0">
                <a:latin typeface="Gill Sans MT" panose="020B0502020104020203" pitchFamily="34" charset="0"/>
              </a:rPr>
              <a:t>Evans, C.  American bibliography</a:t>
            </a:r>
          </a:p>
          <a:p>
            <a:pPr marL="0" indent="0">
              <a:buNone/>
            </a:pPr>
            <a:endParaRPr lang="en-US" sz="2800" strike="sngStrike" dirty="0">
              <a:solidFill>
                <a:schemeClr val="tx1">
                  <a:lumMod val="50000"/>
                  <a:lumOff val="50000"/>
                </a:schemeClr>
              </a:solidFill>
              <a:latin typeface="Gill Sans MT" panose="020B0502020104020203" pitchFamily="34" charset="0"/>
            </a:endParaRPr>
          </a:p>
          <a:p>
            <a:pPr marL="0" indent="0">
              <a:buNone/>
            </a:pPr>
            <a:r>
              <a:rPr lang="en-US" sz="2600" strike="sngStrike" dirty="0" err="1" smtClean="0">
                <a:solidFill>
                  <a:schemeClr val="tx1">
                    <a:lumMod val="50000"/>
                    <a:lumOff val="50000"/>
                  </a:schemeClr>
                </a:solidFill>
                <a:latin typeface="Gill Sans MT" panose="020B0502020104020203" pitchFamily="34" charset="0"/>
              </a:rPr>
              <a:t>Dichter</a:t>
            </a:r>
            <a:r>
              <a:rPr lang="en-US" sz="2600" strike="sngStrike" dirty="0" smtClean="0">
                <a:solidFill>
                  <a:schemeClr val="tx1">
                    <a:lumMod val="50000"/>
                    <a:lumOff val="50000"/>
                  </a:schemeClr>
                </a:solidFill>
                <a:latin typeface="Gill Sans MT" panose="020B0502020104020203" pitchFamily="34" charset="0"/>
              </a:rPr>
              <a:t> &amp; Shapiro</a:t>
            </a:r>
          </a:p>
          <a:p>
            <a:pPr marL="0" indent="0">
              <a:buNone/>
            </a:pPr>
            <a:r>
              <a:rPr lang="en-US" sz="2800" dirty="0" err="1" smtClean="0">
                <a:latin typeface="Gill Sans MT" panose="020B0502020104020203" pitchFamily="34" charset="0"/>
              </a:rPr>
              <a:t>Dichter</a:t>
            </a:r>
            <a:r>
              <a:rPr lang="en-US" sz="2800" dirty="0" smtClean="0">
                <a:latin typeface="Gill Sans MT" panose="020B0502020104020203" pitchFamily="34" charset="0"/>
              </a:rPr>
              <a:t>, H. Early American sheet music</a:t>
            </a:r>
          </a:p>
          <a:p>
            <a:pPr marL="0" indent="0">
              <a:buNone/>
            </a:pPr>
            <a:endParaRPr lang="en-US" sz="2600" strike="sngStrike" dirty="0" smtClean="0">
              <a:solidFill>
                <a:schemeClr val="tx1">
                  <a:lumMod val="50000"/>
                  <a:lumOff val="50000"/>
                </a:schemeClr>
              </a:solidFill>
              <a:latin typeface="Gill Sans MT" panose="020B0502020104020203" pitchFamily="34" charset="0"/>
            </a:endParaRP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57822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90000"/>
                    <a:lumOff val="10000"/>
                  </a:schemeClr>
                </a:solidFill>
                <a:latin typeface="Gill Sans MT" panose="020B0502020104020203" pitchFamily="34" charset="0"/>
              </a:rPr>
              <a:t>Old / New SCF</a:t>
            </a:r>
          </a:p>
        </p:txBody>
      </p:sp>
      <p:sp>
        <p:nvSpPr>
          <p:cNvPr id="3" name="Content Placeholder 2"/>
          <p:cNvSpPr>
            <a:spLocks noGrp="1"/>
          </p:cNvSpPr>
          <p:nvPr>
            <p:ph idx="1"/>
          </p:nvPr>
        </p:nvSpPr>
        <p:spPr/>
        <p:txBody>
          <a:bodyPr>
            <a:normAutofit fontScale="92500" lnSpcReduction="20000"/>
          </a:bodyPr>
          <a:lstStyle/>
          <a:p>
            <a:pPr marL="0" indent="0">
              <a:buNone/>
            </a:pPr>
            <a:r>
              <a:rPr lang="en-US" strike="sngStrike" dirty="0">
                <a:solidFill>
                  <a:schemeClr val="tx1">
                    <a:lumMod val="50000"/>
                    <a:lumOff val="50000"/>
                  </a:schemeClr>
                </a:solidFill>
                <a:latin typeface="Gill Sans MT" panose="020B0502020104020203" pitchFamily="34" charset="0"/>
              </a:rPr>
              <a:t>Romaine, L.B. Amer. trade cats.</a:t>
            </a:r>
          </a:p>
          <a:p>
            <a:pPr marL="0" indent="0">
              <a:buNone/>
            </a:pPr>
            <a:r>
              <a:rPr lang="en-US" sz="2800" dirty="0">
                <a:latin typeface="Gill Sans MT" panose="020B0502020104020203" pitchFamily="34" charset="0"/>
              </a:rPr>
              <a:t>Romaine, L.B.  Guide to American trade catalogs, 1744-1900</a:t>
            </a:r>
          </a:p>
          <a:p>
            <a:pPr marL="0" indent="0">
              <a:buNone/>
            </a:pPr>
            <a:endParaRPr lang="en-US" strike="sngStrike" dirty="0" smtClean="0">
              <a:solidFill>
                <a:schemeClr val="tx1">
                  <a:lumMod val="50000"/>
                  <a:lumOff val="50000"/>
                </a:schemeClr>
              </a:solidFill>
              <a:latin typeface="Gill Sans MT" panose="020B0502020104020203" pitchFamily="34" charset="0"/>
            </a:endParaRPr>
          </a:p>
          <a:p>
            <a:pPr marL="0" indent="0">
              <a:buNone/>
            </a:pPr>
            <a:r>
              <a:rPr lang="en-US" strike="sngStrike" dirty="0" err="1" smtClean="0">
                <a:solidFill>
                  <a:schemeClr val="tx1">
                    <a:lumMod val="50000"/>
                    <a:lumOff val="50000"/>
                  </a:schemeClr>
                </a:solidFill>
                <a:latin typeface="Gill Sans MT" panose="020B0502020104020203" pitchFamily="34" charset="0"/>
              </a:rPr>
              <a:t>Cioranescu</a:t>
            </a:r>
            <a:r>
              <a:rPr lang="en-US" strike="sngStrike" dirty="0">
                <a:solidFill>
                  <a:schemeClr val="tx1">
                    <a:lumMod val="50000"/>
                    <a:lumOff val="50000"/>
                  </a:schemeClr>
                </a:solidFill>
                <a:latin typeface="Gill Sans MT" panose="020B0502020104020203" pitchFamily="34" charset="0"/>
              </a:rPr>
              <a:t>, A.  18. s. </a:t>
            </a:r>
          </a:p>
          <a:p>
            <a:pPr marL="0" indent="0">
              <a:buNone/>
            </a:pPr>
            <a:r>
              <a:rPr lang="fr-FR" sz="2800" dirty="0" err="1">
                <a:latin typeface="Gill Sans MT" panose="020B0502020104020203" pitchFamily="34" charset="0"/>
              </a:rPr>
              <a:t>Cioranescu</a:t>
            </a:r>
            <a:r>
              <a:rPr lang="fr-FR" sz="2800" dirty="0">
                <a:latin typeface="Gill Sans MT" panose="020B0502020104020203" pitchFamily="34" charset="0"/>
              </a:rPr>
              <a:t>, A. </a:t>
            </a:r>
            <a:r>
              <a:rPr lang="fr-FR" sz="2800" dirty="0" smtClean="0">
                <a:latin typeface="Gill Sans MT" panose="020B0502020104020203" pitchFamily="34" charset="0"/>
              </a:rPr>
              <a:t> Bibliographie </a:t>
            </a:r>
            <a:r>
              <a:rPr lang="fr-FR" sz="2800" dirty="0">
                <a:latin typeface="Gill Sans MT" panose="020B0502020104020203" pitchFamily="34" charset="0"/>
              </a:rPr>
              <a:t>de la littérature française du dix-huitième siècle.</a:t>
            </a:r>
            <a:endParaRPr lang="en-US" sz="2800" dirty="0">
              <a:latin typeface="Gill Sans MT" panose="020B0502020104020203" pitchFamily="34" charset="0"/>
            </a:endParaRPr>
          </a:p>
          <a:p>
            <a:pPr marL="0" indent="0">
              <a:buNone/>
            </a:pPr>
            <a:endParaRPr lang="en-US" strike="sngStrike" dirty="0" smtClean="0">
              <a:solidFill>
                <a:schemeClr val="tx1">
                  <a:lumMod val="50000"/>
                  <a:lumOff val="50000"/>
                </a:schemeClr>
              </a:solidFill>
              <a:latin typeface="Gill Sans MT" panose="020B0502020104020203" pitchFamily="34" charset="0"/>
            </a:endParaRPr>
          </a:p>
          <a:p>
            <a:pPr marL="0" indent="0">
              <a:buNone/>
            </a:pPr>
            <a:r>
              <a:rPr lang="en-US" strike="sngStrike" dirty="0" err="1" smtClean="0">
                <a:solidFill>
                  <a:schemeClr val="tx1">
                    <a:lumMod val="50000"/>
                    <a:lumOff val="50000"/>
                  </a:schemeClr>
                </a:solidFill>
                <a:latin typeface="Gill Sans MT" panose="020B0502020104020203" pitchFamily="34" charset="0"/>
              </a:rPr>
              <a:t>Rochedieu</a:t>
            </a:r>
            <a:r>
              <a:rPr lang="en-US" strike="sngStrike" dirty="0">
                <a:solidFill>
                  <a:schemeClr val="tx1">
                    <a:lumMod val="50000"/>
                    <a:lumOff val="50000"/>
                  </a:schemeClr>
                </a:solidFill>
                <a:latin typeface="Gill Sans MT" panose="020B0502020104020203" pitchFamily="34" charset="0"/>
              </a:rPr>
              <a:t>, C.A.E. French translations</a:t>
            </a:r>
            <a:r>
              <a:rPr lang="en-US" i="1" strike="sngStrike" dirty="0">
                <a:solidFill>
                  <a:schemeClr val="tx1">
                    <a:lumMod val="50000"/>
                    <a:lumOff val="50000"/>
                  </a:schemeClr>
                </a:solidFill>
                <a:latin typeface="Gill Sans MT" panose="020B0502020104020203" pitchFamily="34" charset="0"/>
              </a:rPr>
              <a:t> </a:t>
            </a:r>
            <a:endParaRPr lang="en-US" strike="sngStrike" dirty="0">
              <a:solidFill>
                <a:schemeClr val="tx1">
                  <a:lumMod val="50000"/>
                  <a:lumOff val="50000"/>
                </a:schemeClr>
              </a:solidFill>
              <a:latin typeface="Gill Sans MT" panose="020B0502020104020203" pitchFamily="34" charset="0"/>
            </a:endParaRPr>
          </a:p>
          <a:p>
            <a:pPr marL="0" indent="0">
              <a:buNone/>
            </a:pPr>
            <a:r>
              <a:rPr lang="en-US" sz="2800" dirty="0" err="1">
                <a:latin typeface="Gill Sans MT" panose="020B0502020104020203" pitchFamily="34" charset="0"/>
              </a:rPr>
              <a:t>Rochedieu</a:t>
            </a:r>
            <a:r>
              <a:rPr lang="en-US" sz="2800" dirty="0">
                <a:latin typeface="Gill Sans MT" panose="020B0502020104020203" pitchFamily="34" charset="0"/>
              </a:rPr>
              <a:t>, C.A. </a:t>
            </a:r>
            <a:r>
              <a:rPr lang="en-US" sz="2800" dirty="0" smtClean="0">
                <a:latin typeface="Gill Sans MT" panose="020B0502020104020203" pitchFamily="34" charset="0"/>
              </a:rPr>
              <a:t> Bibliography </a:t>
            </a:r>
            <a:r>
              <a:rPr lang="en-US" sz="2800" dirty="0">
                <a:latin typeface="Gill Sans MT" panose="020B0502020104020203" pitchFamily="34" charset="0"/>
              </a:rPr>
              <a:t>of French translations of English works, 1700-1800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3158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 New SCF</a:t>
            </a:r>
            <a:endParaRPr lang="en-US" dirty="0"/>
          </a:p>
        </p:txBody>
      </p:sp>
      <p:sp>
        <p:nvSpPr>
          <p:cNvPr id="3" name="Content Placeholder 2"/>
          <p:cNvSpPr>
            <a:spLocks noGrp="1"/>
          </p:cNvSpPr>
          <p:nvPr>
            <p:ph idx="1"/>
          </p:nvPr>
        </p:nvSpPr>
        <p:spPr/>
        <p:txBody>
          <a:bodyPr/>
          <a:lstStyle/>
          <a:p>
            <a:pPr marL="0" indent="0">
              <a:buNone/>
            </a:pPr>
            <a:r>
              <a:rPr lang="en-US" sz="2400" strike="sngStrike" dirty="0" smtClean="0">
                <a:solidFill>
                  <a:schemeClr val="tx1">
                    <a:lumMod val="50000"/>
                    <a:lumOff val="50000"/>
                  </a:schemeClr>
                </a:solidFill>
                <a:latin typeface="Gill Sans MT" panose="020B0502020104020203" pitchFamily="34" charset="0"/>
              </a:rPr>
              <a:t>George</a:t>
            </a:r>
          </a:p>
          <a:p>
            <a:pPr marL="0" indent="0">
              <a:buNone/>
            </a:pPr>
            <a:r>
              <a:rPr lang="en-US" dirty="0" smtClean="0">
                <a:latin typeface="Gill Sans MT" panose="020B0502020104020203" pitchFamily="34" charset="0"/>
              </a:rPr>
              <a:t>Catalogue of prints and drawings in the British Museum</a:t>
            </a:r>
          </a:p>
          <a:p>
            <a:pPr marL="0" indent="0">
              <a:buNone/>
            </a:pPr>
            <a:endParaRPr lang="en-US" strike="sngStrike" dirty="0" smtClean="0">
              <a:solidFill>
                <a:schemeClr val="tx1">
                  <a:lumMod val="50000"/>
                  <a:lumOff val="50000"/>
                </a:schemeClr>
              </a:solidFill>
              <a:latin typeface="Gill Sans MT" panose="020B0502020104020203" pitchFamily="34" charset="0"/>
            </a:endParaRPr>
          </a:p>
          <a:p>
            <a:pPr marL="0" indent="0">
              <a:buNone/>
            </a:pPr>
            <a:r>
              <a:rPr lang="en-US" strike="sngStrike" dirty="0" smtClean="0">
                <a:solidFill>
                  <a:schemeClr val="tx1">
                    <a:lumMod val="50000"/>
                    <a:lumOff val="50000"/>
                  </a:schemeClr>
                </a:solidFill>
                <a:latin typeface="Gill Sans MT" panose="020B0502020104020203" pitchFamily="34" charset="0"/>
              </a:rPr>
              <a:t>Sander (suppl.) </a:t>
            </a:r>
            <a:endParaRPr lang="en-US" i="1" strike="sngStrike" dirty="0" smtClean="0">
              <a:solidFill>
                <a:schemeClr val="tx1">
                  <a:lumMod val="50000"/>
                  <a:lumOff val="50000"/>
                </a:schemeClr>
              </a:solidFill>
              <a:latin typeface="Gill Sans MT" panose="020B0502020104020203" pitchFamily="34" charset="0"/>
            </a:endParaRPr>
          </a:p>
          <a:p>
            <a:pPr marL="0" indent="0">
              <a:buNone/>
            </a:pPr>
            <a:r>
              <a:rPr lang="fr-FR" dirty="0" err="1" smtClean="0">
                <a:latin typeface="Gill Sans MT" panose="020B0502020104020203" pitchFamily="34" charset="0"/>
              </a:rPr>
              <a:t>Rava</a:t>
            </a:r>
            <a:r>
              <a:rPr lang="fr-FR" dirty="0" smtClean="0">
                <a:latin typeface="Gill Sans MT" panose="020B0502020104020203" pitchFamily="34" charset="0"/>
              </a:rPr>
              <a:t>, C.E. Supplément à Max Sander</a:t>
            </a:r>
            <a:endParaRPr lang="en-US" dirty="0" smtClean="0">
              <a:latin typeface="Gill Sans MT" panose="020B0502020104020203" pitchFamily="34" charset="0"/>
            </a:endParaRPr>
          </a:p>
          <a:p>
            <a:pPr marL="0" indent="0">
              <a:buNone/>
            </a:pPr>
            <a:endParaRPr lang="en-US" dirty="0"/>
          </a:p>
        </p:txBody>
      </p:sp>
    </p:spTree>
    <p:extLst>
      <p:ext uri="{BB962C8B-B14F-4D97-AF65-F5344CB8AC3E}">
        <p14:creationId xmlns:p14="http://schemas.microsoft.com/office/powerpoint/2010/main" val="1733871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90000"/>
                    <a:lumOff val="10000"/>
                  </a:schemeClr>
                </a:solidFill>
                <a:latin typeface="Gill Sans MT" panose="020B0502020104020203" pitchFamily="34" charset="0"/>
              </a:rPr>
              <a:t>Old / New SCF</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dirty="0" smtClean="0"/>
              <a:t>Many citation forms will not change</a:t>
            </a:r>
          </a:p>
          <a:p>
            <a:pPr marL="0" lvl="0" indent="0">
              <a:buNone/>
            </a:pPr>
            <a:r>
              <a:rPr lang="en-US" dirty="0" smtClean="0"/>
              <a:t>   </a:t>
            </a:r>
            <a:r>
              <a:rPr lang="en-US" sz="3000" dirty="0" smtClean="0"/>
              <a:t>Rink</a:t>
            </a:r>
            <a:r>
              <a:rPr lang="en-US" sz="3000" dirty="0"/>
              <a:t>, E. Technical Americana </a:t>
            </a:r>
          </a:p>
          <a:p>
            <a:pPr marL="0" lvl="0" indent="0">
              <a:buNone/>
            </a:pPr>
            <a:r>
              <a:rPr lang="en-US" sz="3000" dirty="0" smtClean="0"/>
              <a:t>   </a:t>
            </a:r>
            <a:r>
              <a:rPr lang="en-US" sz="3000" dirty="0" err="1" smtClean="0"/>
              <a:t>Rogal</a:t>
            </a:r>
            <a:r>
              <a:rPr lang="en-US" sz="3000" dirty="0"/>
              <a:t>, S.J. Children’s jubilee</a:t>
            </a:r>
          </a:p>
          <a:p>
            <a:pPr marL="0" indent="0">
              <a:buNone/>
            </a:pPr>
            <a:endParaRPr lang="en-US" dirty="0" smtClean="0">
              <a:solidFill>
                <a:schemeClr val="tx1">
                  <a:lumMod val="75000"/>
                  <a:lumOff val="25000"/>
                </a:schemeClr>
              </a:solidFill>
            </a:endParaRPr>
          </a:p>
          <a:p>
            <a:pPr marL="0" indent="0">
              <a:buNone/>
            </a:pPr>
            <a:r>
              <a:rPr lang="en-US" dirty="0" smtClean="0"/>
              <a:t>Some new citation forms will be longer:</a:t>
            </a:r>
          </a:p>
          <a:p>
            <a:pPr marL="0" indent="0">
              <a:spcBef>
                <a:spcPts val="0"/>
              </a:spcBef>
              <a:buNone/>
            </a:pPr>
            <a:r>
              <a:rPr lang="en-US" sz="2800" dirty="0" smtClean="0">
                <a:solidFill>
                  <a:schemeClr val="tx1">
                    <a:lumMod val="75000"/>
                    <a:lumOff val="25000"/>
                  </a:schemeClr>
                </a:solidFill>
                <a:latin typeface="Gill Sans MT" panose="020B0502020104020203" pitchFamily="34" charset="0"/>
              </a:rPr>
              <a:t>   </a:t>
            </a:r>
            <a:r>
              <a:rPr lang="en-US" sz="2400" strike="sngStrike" dirty="0" smtClean="0">
                <a:solidFill>
                  <a:schemeClr val="tx1">
                    <a:lumMod val="75000"/>
                    <a:lumOff val="25000"/>
                  </a:schemeClr>
                </a:solidFill>
                <a:latin typeface="Gill Sans MT" panose="020B0502020104020203" pitchFamily="34" charset="0"/>
              </a:rPr>
              <a:t>Cockle, M.J.D.  Military books</a:t>
            </a:r>
          </a:p>
          <a:p>
            <a:pPr marL="0" indent="0">
              <a:spcBef>
                <a:spcPts val="0"/>
              </a:spcBef>
              <a:buNone/>
            </a:pPr>
            <a:r>
              <a:rPr lang="en-US" sz="2800" dirty="0" smtClean="0">
                <a:latin typeface="Gill Sans MT" panose="020B0502020104020203" pitchFamily="34" charset="0"/>
              </a:rPr>
              <a:t>   Cockle, M.J.D. Bibliography of English military books </a:t>
            </a:r>
          </a:p>
          <a:p>
            <a:pPr marL="0" indent="0">
              <a:spcBef>
                <a:spcPts val="0"/>
              </a:spcBef>
              <a:buNone/>
            </a:pPr>
            <a:r>
              <a:rPr lang="en-US" sz="2800" dirty="0" smtClean="0">
                <a:latin typeface="Gill Sans MT" panose="020B0502020104020203" pitchFamily="34" charset="0"/>
              </a:rPr>
              <a:t>   up to 1642 and of contemporary foreign works</a:t>
            </a:r>
            <a:endParaRPr lang="en-US" sz="2800" strike="sngStrike" dirty="0">
              <a:latin typeface="Gill Sans MT" panose="020B05020201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72100"/>
            <a:ext cx="8610600" cy="1485900"/>
          </a:xfrm>
          <a:prstGeom prst="rect">
            <a:avLst/>
          </a:prstGeom>
        </p:spPr>
      </p:pic>
    </p:spTree>
    <p:extLst>
      <p:ext uri="{BB962C8B-B14F-4D97-AF65-F5344CB8AC3E}">
        <p14:creationId xmlns:p14="http://schemas.microsoft.com/office/powerpoint/2010/main" val="156432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Instructions for Creating SCF</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447800"/>
            <a:ext cx="4864396" cy="3657600"/>
          </a:xfrm>
          <a:ln>
            <a:solidFill>
              <a:srgbClr val="0070C0"/>
            </a:solidFill>
          </a:ln>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76954" y="3094964"/>
            <a:ext cx="4782597" cy="3749040"/>
          </a:xfrm>
          <a:ln>
            <a:solidFill>
              <a:srgbClr val="0070C0"/>
            </a:solidFill>
          </a:ln>
        </p:spPr>
      </p:pic>
    </p:spTree>
    <p:extLst>
      <p:ext uri="{BB962C8B-B14F-4D97-AF65-F5344CB8AC3E}">
        <p14:creationId xmlns:p14="http://schemas.microsoft.com/office/powerpoint/2010/main" val="2141914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90000"/>
                    <a:lumOff val="10000"/>
                  </a:schemeClr>
                </a:solidFill>
                <a:latin typeface="Gill Sans MT" panose="020B0502020104020203" pitchFamily="34" charset="0"/>
              </a:rPr>
              <a:t>Instructions for New SCF</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a:xfrm>
            <a:off x="457200" y="1600200"/>
            <a:ext cx="8534400" cy="4876800"/>
          </a:xfrm>
        </p:spPr>
        <p:txBody>
          <a:bodyPr>
            <a:normAutofit/>
          </a:bodyPr>
          <a:lstStyle/>
          <a:p>
            <a:pPr marL="0" indent="0">
              <a:buNone/>
            </a:pPr>
            <a:r>
              <a:rPr lang="en-US" sz="2800" dirty="0" smtClean="0">
                <a:latin typeface="Gill Sans MT" panose="020B0502020104020203" pitchFamily="34" charset="0"/>
              </a:rPr>
              <a:t>Name. Title proper</a:t>
            </a:r>
          </a:p>
          <a:p>
            <a:pPr marL="0" indent="0">
              <a:buNone/>
            </a:pPr>
            <a:endParaRPr lang="en-US" sz="2800" dirty="0" smtClean="0">
              <a:latin typeface="Gill Sans MT" panose="020B0502020104020203" pitchFamily="34" charset="0"/>
            </a:endParaRPr>
          </a:p>
          <a:p>
            <a:pPr marL="0" indent="0">
              <a:buNone/>
            </a:pPr>
            <a:r>
              <a:rPr lang="en-US" sz="2800" dirty="0" smtClean="0">
                <a:latin typeface="Gill Sans MT" panose="020B0502020104020203" pitchFamily="34" charset="0"/>
              </a:rPr>
              <a:t>Name</a:t>
            </a:r>
          </a:p>
          <a:p>
            <a:pPr lvl="1">
              <a:buFont typeface="Arial" panose="020B0604020202020204" pitchFamily="34" charset="0"/>
              <a:buChar char="•"/>
            </a:pPr>
            <a:r>
              <a:rPr lang="en-US" sz="2400" dirty="0" smtClean="0">
                <a:latin typeface="Gill Sans MT" panose="020B0502020104020203" pitchFamily="34" charset="0"/>
              </a:rPr>
              <a:t>Personal – Surname, forename initial(s)</a:t>
            </a:r>
          </a:p>
          <a:p>
            <a:pPr lvl="1">
              <a:buFont typeface="Arial" panose="020B0604020202020204" pitchFamily="34" charset="0"/>
              <a:buChar char="•"/>
            </a:pPr>
            <a:r>
              <a:rPr lang="en-US" sz="2400" dirty="0" smtClean="0">
                <a:latin typeface="Gill Sans MT" panose="020B0502020104020203" pitchFamily="34" charset="0"/>
              </a:rPr>
              <a:t>Corporate – Subordinate body when needed for retrieval</a:t>
            </a:r>
          </a:p>
          <a:p>
            <a:pPr lvl="1">
              <a:buFont typeface="Arial" panose="020B0604020202020204" pitchFamily="34" charset="0"/>
              <a:buChar char="•"/>
            </a:pPr>
            <a:r>
              <a:rPr lang="en-US" sz="2400" dirty="0" smtClean="0">
                <a:latin typeface="Gill Sans MT" panose="020B0502020104020203" pitchFamily="34" charset="0"/>
              </a:rPr>
              <a:t>Drop when included in the title</a:t>
            </a:r>
          </a:p>
          <a:p>
            <a:pPr marL="274320" lvl="1" indent="0">
              <a:buNone/>
            </a:pPr>
            <a:endParaRPr lang="en-US" sz="2400" dirty="0" smtClean="0">
              <a:latin typeface="Gill Sans MT" panose="020B0502020104020203" pitchFamily="34" charset="0"/>
            </a:endParaRPr>
          </a:p>
          <a:p>
            <a:pPr marL="0" indent="0">
              <a:buNone/>
            </a:pPr>
            <a:r>
              <a:rPr lang="en-US" sz="2800" dirty="0" smtClean="0">
                <a:latin typeface="Gill Sans MT" panose="020B0502020104020203" pitchFamily="34" charset="0"/>
              </a:rPr>
              <a:t>Title Proper</a:t>
            </a:r>
          </a:p>
          <a:p>
            <a:pPr lvl="1">
              <a:buFont typeface="Arial" panose="020B0604020202020204" pitchFamily="34" charset="0"/>
              <a:buChar char="•"/>
            </a:pPr>
            <a:r>
              <a:rPr lang="en-US" sz="2400" dirty="0" smtClean="0">
                <a:latin typeface="Gill Sans MT" panose="020B0502020104020203" pitchFamily="34" charset="0"/>
              </a:rPr>
              <a:t>Exclude initial articles, part/alternative/parallel titles</a:t>
            </a:r>
          </a:p>
        </p:txBody>
      </p:sp>
    </p:spTree>
    <p:extLst>
      <p:ext uri="{BB962C8B-B14F-4D97-AF65-F5344CB8AC3E}">
        <p14:creationId xmlns:p14="http://schemas.microsoft.com/office/powerpoint/2010/main" val="3287493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lumMod val="90000"/>
                    <a:lumOff val="10000"/>
                  </a:schemeClr>
                </a:solidFill>
                <a:latin typeface="Gill Sans MT" panose="020B0502020104020203" pitchFamily="34" charset="0"/>
              </a:rPr>
              <a:t>Examples: Personal Name Entry</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400" dirty="0" smtClean="0">
                <a:solidFill>
                  <a:srgbClr val="002060"/>
                </a:solidFill>
                <a:latin typeface="Gill Sans MT" panose="020B0502020104020203" pitchFamily="34" charset="0"/>
              </a:rPr>
              <a:t>Drake, Milton.  Almanacs of the United States</a:t>
            </a:r>
          </a:p>
          <a:p>
            <a:pPr marL="0" indent="0">
              <a:buNone/>
            </a:pPr>
            <a:r>
              <a:rPr lang="en-US" sz="2800" b="1" dirty="0" smtClean="0">
                <a:latin typeface="Gill Sans MT" panose="020B0502020104020203" pitchFamily="34" charset="0"/>
              </a:rPr>
              <a:t>   </a:t>
            </a:r>
            <a:r>
              <a:rPr lang="en-US" sz="2800" strike="sngStrike" dirty="0" smtClean="0">
                <a:latin typeface="Gill Sans MT" panose="020B0502020104020203" pitchFamily="34" charset="0"/>
              </a:rPr>
              <a:t>Drake, M. Almanacs</a:t>
            </a:r>
          </a:p>
          <a:p>
            <a:pPr marL="0" indent="0">
              <a:buNone/>
            </a:pPr>
            <a:r>
              <a:rPr lang="en-US" sz="2800" b="1" dirty="0" smtClean="0">
                <a:latin typeface="Gill Sans MT" panose="020B0502020104020203" pitchFamily="34" charset="0"/>
              </a:rPr>
              <a:t>   Drake, M.  Almanacs of the United States</a:t>
            </a:r>
            <a:endParaRPr lang="en-US" sz="2800" b="1" dirty="0">
              <a:latin typeface="Gill Sans MT" panose="020B0502020104020203" pitchFamily="34" charset="0"/>
            </a:endParaRPr>
          </a:p>
          <a:p>
            <a:pPr marL="0" indent="0">
              <a:buNone/>
            </a:pPr>
            <a:r>
              <a:rPr lang="en-US" sz="2400" dirty="0" smtClean="0">
                <a:solidFill>
                  <a:srgbClr val="002060"/>
                </a:solidFill>
                <a:latin typeface="Gill Sans MT" panose="020B0502020104020203" pitchFamily="34" charset="0"/>
              </a:rPr>
              <a:t>Frank</a:t>
            </a:r>
            <a:r>
              <a:rPr lang="en-US" sz="2400" dirty="0">
                <a:solidFill>
                  <a:srgbClr val="002060"/>
                </a:solidFill>
                <a:latin typeface="Gill Sans MT" panose="020B0502020104020203" pitchFamily="34" charset="0"/>
              </a:rPr>
              <a:t>, F.S. </a:t>
            </a:r>
            <a:r>
              <a:rPr lang="en-US" sz="2400" dirty="0" smtClean="0">
                <a:solidFill>
                  <a:srgbClr val="002060"/>
                </a:solidFill>
                <a:latin typeface="Gill Sans MT" panose="020B0502020104020203" pitchFamily="34" charset="0"/>
              </a:rPr>
              <a:t> Through </a:t>
            </a:r>
            <a:r>
              <a:rPr lang="en-US" sz="2400" dirty="0">
                <a:solidFill>
                  <a:srgbClr val="002060"/>
                </a:solidFill>
                <a:latin typeface="Gill Sans MT" panose="020B0502020104020203" pitchFamily="34" charset="0"/>
              </a:rPr>
              <a:t>the pale door: a guide to and through the American gothic.</a:t>
            </a:r>
          </a:p>
          <a:p>
            <a:pPr marL="0" indent="0">
              <a:buNone/>
            </a:pPr>
            <a:r>
              <a:rPr lang="en-US" sz="2800" dirty="0" smtClean="0">
                <a:latin typeface="Gill Sans MT" panose="020B0502020104020203" pitchFamily="34" charset="0"/>
              </a:rPr>
              <a:t>   </a:t>
            </a:r>
            <a:r>
              <a:rPr lang="en-US" sz="2800" strike="sngStrike" dirty="0" smtClean="0">
                <a:latin typeface="Gill Sans MT" panose="020B0502020104020203" pitchFamily="34" charset="0"/>
              </a:rPr>
              <a:t>Frank, F.S. Gothic</a:t>
            </a:r>
          </a:p>
          <a:p>
            <a:pPr marL="0" indent="0">
              <a:buNone/>
            </a:pPr>
            <a:r>
              <a:rPr lang="en-US" sz="2800" b="1" dirty="0" smtClean="0">
                <a:latin typeface="Gill Sans MT" panose="020B0502020104020203" pitchFamily="34" charset="0"/>
              </a:rPr>
              <a:t>   Frank, F.S.  Through the pale door</a:t>
            </a:r>
          </a:p>
          <a:p>
            <a:pPr marL="0" indent="0">
              <a:buNone/>
            </a:pPr>
            <a:r>
              <a:rPr lang="en-US" sz="2400" dirty="0" smtClean="0">
                <a:solidFill>
                  <a:srgbClr val="002060"/>
                </a:solidFill>
                <a:latin typeface="Gill Sans MT" panose="020B0502020104020203" pitchFamily="34" charset="0"/>
              </a:rPr>
              <a:t>Carter, Harry Graham.  </a:t>
            </a:r>
            <a:r>
              <a:rPr lang="en-US" sz="2400" dirty="0" err="1" smtClean="0">
                <a:solidFill>
                  <a:srgbClr val="002060"/>
                </a:solidFill>
                <a:latin typeface="Gill Sans MT" panose="020B0502020104020203" pitchFamily="34" charset="0"/>
              </a:rPr>
              <a:t>Civilité</a:t>
            </a:r>
            <a:r>
              <a:rPr lang="en-US" sz="2400" dirty="0" smtClean="0">
                <a:solidFill>
                  <a:srgbClr val="002060"/>
                </a:solidFill>
                <a:latin typeface="Gill Sans MT" panose="020B0502020104020203" pitchFamily="34" charset="0"/>
              </a:rPr>
              <a:t> types.</a:t>
            </a:r>
          </a:p>
          <a:p>
            <a:pPr marL="0" indent="0">
              <a:buNone/>
            </a:pPr>
            <a:r>
              <a:rPr lang="en-US" sz="2800" dirty="0" smtClean="0">
                <a:latin typeface="Gill Sans MT" panose="020B0502020104020203" pitchFamily="34" charset="0"/>
              </a:rPr>
              <a:t>   </a:t>
            </a:r>
            <a:r>
              <a:rPr lang="en-US" sz="2800" strike="sngStrike" dirty="0" smtClean="0">
                <a:latin typeface="Gill Sans MT" panose="020B0502020104020203" pitchFamily="34" charset="0"/>
              </a:rPr>
              <a:t>Carter &amp; </a:t>
            </a:r>
            <a:r>
              <a:rPr lang="en-US" sz="2800" strike="sngStrike" dirty="0" err="1" smtClean="0">
                <a:latin typeface="Gill Sans MT" panose="020B0502020104020203" pitchFamily="34" charset="0"/>
              </a:rPr>
              <a:t>Vervliet</a:t>
            </a:r>
            <a:endParaRPr lang="en-US" sz="2800" strike="sngStrike" dirty="0" smtClean="0">
              <a:latin typeface="Gill Sans MT" panose="020B0502020104020203" pitchFamily="34" charset="0"/>
            </a:endParaRPr>
          </a:p>
          <a:p>
            <a:pPr marL="0" indent="0">
              <a:buNone/>
            </a:pPr>
            <a:r>
              <a:rPr lang="en-US" sz="2800" b="1" dirty="0" smtClean="0">
                <a:latin typeface="Gill Sans MT" panose="020B0502020104020203" pitchFamily="34" charset="0"/>
              </a:rPr>
              <a:t>   Carter, H.G. </a:t>
            </a:r>
            <a:r>
              <a:rPr lang="en-US" sz="2800" b="1" dirty="0" err="1" smtClean="0">
                <a:latin typeface="Gill Sans MT" panose="020B0502020104020203" pitchFamily="34" charset="0"/>
              </a:rPr>
              <a:t>Civilité</a:t>
            </a:r>
            <a:r>
              <a:rPr lang="en-US" sz="2800" b="1" dirty="0" smtClean="0">
                <a:latin typeface="Gill Sans MT" panose="020B0502020104020203" pitchFamily="34" charset="0"/>
              </a:rPr>
              <a:t> types</a:t>
            </a:r>
          </a:p>
          <a:p>
            <a:pPr marL="0" indent="0">
              <a:buNone/>
            </a:pPr>
            <a:endParaRPr lang="en-US" sz="2800" b="1" dirty="0" smtClean="0">
              <a:latin typeface="Gill Sans MT" panose="020B0502020104020203" pitchFamily="34" charset="0"/>
            </a:endParaRPr>
          </a:p>
          <a:p>
            <a:pPr marL="0" indent="0">
              <a:buNone/>
            </a:pPr>
            <a:endParaRPr lang="en-US" sz="2800" dirty="0">
              <a:solidFill>
                <a:srgbClr val="0070C0"/>
              </a:solidFill>
            </a:endParaRPr>
          </a:p>
          <a:p>
            <a:pPr marL="0" indent="0">
              <a:buNone/>
            </a:pPr>
            <a:endParaRPr lang="en-US" sz="2800" dirty="0"/>
          </a:p>
        </p:txBody>
      </p:sp>
    </p:spTree>
    <p:extLst>
      <p:ext uri="{BB962C8B-B14F-4D97-AF65-F5344CB8AC3E}">
        <p14:creationId xmlns:p14="http://schemas.microsoft.com/office/powerpoint/2010/main" val="1205675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latin typeface="Gill Sans MT" panose="020B0502020104020203" pitchFamily="34" charset="0"/>
              </a:rPr>
              <a:t>Examples: Corporate Body Main Entry</a:t>
            </a:r>
            <a:endParaRPr lang="en-US" dirty="0">
              <a:solidFill>
                <a:schemeClr val="tx1"/>
              </a:solidFill>
              <a:latin typeface="Gill Sans MT" panose="020B0502020104020203" pitchFamily="34" charset="0"/>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sz="5100" dirty="0" smtClean="0">
                <a:solidFill>
                  <a:srgbClr val="002060"/>
                </a:solidFill>
                <a:latin typeface="Gill Sans MT" panose="020B0502020104020203" pitchFamily="34" charset="0"/>
              </a:rPr>
              <a:t>Harvard College Library. </a:t>
            </a:r>
            <a:r>
              <a:rPr lang="en-US" sz="5100" strike="sngStrike" dirty="0" smtClean="0">
                <a:solidFill>
                  <a:srgbClr val="002060"/>
                </a:solidFill>
                <a:latin typeface="Gill Sans MT" panose="020B0502020104020203" pitchFamily="34" charset="0"/>
              </a:rPr>
              <a:t>Dept. of Printing and Graphic Arts.</a:t>
            </a:r>
            <a:r>
              <a:rPr lang="en-US" sz="5100" dirty="0" smtClean="0">
                <a:solidFill>
                  <a:srgbClr val="002060"/>
                </a:solidFill>
                <a:latin typeface="Gill Sans MT" panose="020B0502020104020203" pitchFamily="34" charset="0"/>
              </a:rPr>
              <a:t> Sixteenth-century architectural books from Italy and France: [exhibition].</a:t>
            </a:r>
          </a:p>
          <a:p>
            <a:pPr marL="0" lvl="1" indent="0">
              <a:spcBef>
                <a:spcPts val="0"/>
              </a:spcBef>
              <a:buNone/>
            </a:pPr>
            <a:r>
              <a:rPr lang="en-US" sz="5100" dirty="0" smtClean="0">
                <a:latin typeface="Gill Sans MT" panose="020B0502020104020203" pitchFamily="34" charset="0"/>
              </a:rPr>
              <a:t>    </a:t>
            </a:r>
            <a:r>
              <a:rPr lang="en-US" sz="5100" b="1" dirty="0" smtClean="0">
                <a:latin typeface="Gill Sans MT" panose="020B0502020104020203" pitchFamily="34" charset="0"/>
              </a:rPr>
              <a:t>Harvard </a:t>
            </a:r>
            <a:r>
              <a:rPr lang="en-US" sz="5100" b="1" dirty="0">
                <a:latin typeface="Gill Sans MT" panose="020B0502020104020203" pitchFamily="34" charset="0"/>
              </a:rPr>
              <a:t>College Library. Sixteenth-century </a:t>
            </a:r>
            <a:endParaRPr lang="en-US" sz="5100" b="1" dirty="0" smtClean="0">
              <a:latin typeface="Gill Sans MT" panose="020B0502020104020203" pitchFamily="34" charset="0"/>
            </a:endParaRPr>
          </a:p>
          <a:p>
            <a:pPr marL="0" lvl="1" indent="0">
              <a:spcBef>
                <a:spcPts val="0"/>
              </a:spcBef>
              <a:buNone/>
            </a:pPr>
            <a:r>
              <a:rPr lang="en-US" sz="5100" b="1" dirty="0">
                <a:latin typeface="Gill Sans MT" panose="020B0502020104020203" pitchFamily="34" charset="0"/>
              </a:rPr>
              <a:t> </a:t>
            </a:r>
            <a:r>
              <a:rPr lang="en-US" sz="5100" b="1" dirty="0" smtClean="0">
                <a:latin typeface="Gill Sans MT" panose="020B0502020104020203" pitchFamily="34" charset="0"/>
              </a:rPr>
              <a:t>  architectural books </a:t>
            </a:r>
            <a:r>
              <a:rPr lang="en-US" sz="5100" b="1" dirty="0">
                <a:latin typeface="Gill Sans MT" panose="020B0502020104020203" pitchFamily="34" charset="0"/>
              </a:rPr>
              <a:t>from Italy and </a:t>
            </a:r>
            <a:r>
              <a:rPr lang="en-US" sz="5100" b="1" dirty="0" smtClean="0">
                <a:latin typeface="Gill Sans MT" panose="020B0502020104020203" pitchFamily="34" charset="0"/>
              </a:rPr>
              <a:t>France</a:t>
            </a:r>
          </a:p>
          <a:p>
            <a:pPr marL="0" indent="0">
              <a:buNone/>
            </a:pPr>
            <a:endParaRPr lang="en-US" sz="4000" dirty="0" smtClean="0">
              <a:solidFill>
                <a:srgbClr val="002060"/>
              </a:solidFill>
              <a:latin typeface="Gill Sans MT" panose="020B0502020104020203" pitchFamily="34" charset="0"/>
            </a:endParaRPr>
          </a:p>
          <a:p>
            <a:pPr marL="0" indent="0">
              <a:buNone/>
            </a:pPr>
            <a:r>
              <a:rPr lang="en-US" sz="5100" strike="sngStrike" dirty="0" smtClean="0">
                <a:solidFill>
                  <a:srgbClr val="002060"/>
                </a:solidFill>
                <a:latin typeface="Gill Sans MT" panose="020B0502020104020203" pitchFamily="34" charset="0"/>
              </a:rPr>
              <a:t>Cambridge University Library</a:t>
            </a:r>
            <a:r>
              <a:rPr lang="en-US" sz="5100" dirty="0" smtClean="0">
                <a:solidFill>
                  <a:srgbClr val="002060"/>
                </a:solidFill>
                <a:latin typeface="Gill Sans MT" panose="020B0502020104020203" pitchFamily="34" charset="0"/>
              </a:rPr>
              <a:t>.  A catalogue of the fifteenth-century printed books in the University Library, Cambridge.  Compiled by J.C.T. Oates.</a:t>
            </a:r>
          </a:p>
          <a:p>
            <a:pPr marL="0" indent="0">
              <a:spcBef>
                <a:spcPts val="0"/>
              </a:spcBef>
              <a:buNone/>
            </a:pPr>
            <a:r>
              <a:rPr lang="en-US" sz="5100" b="1" dirty="0" smtClean="0">
                <a:latin typeface="Gill Sans MT" panose="020B0502020104020203" pitchFamily="34" charset="0"/>
              </a:rPr>
              <a:t>   </a:t>
            </a:r>
            <a:r>
              <a:rPr lang="en-US" sz="5100" dirty="0" smtClean="0">
                <a:latin typeface="Gill Sans MT" panose="020B0502020104020203" pitchFamily="34" charset="0"/>
              </a:rPr>
              <a:t> </a:t>
            </a:r>
            <a:r>
              <a:rPr lang="en-US" sz="5100" strike="sngStrike" dirty="0" smtClean="0">
                <a:latin typeface="Gill Sans MT" panose="020B0502020104020203" pitchFamily="34" charset="0"/>
              </a:rPr>
              <a:t>Oates</a:t>
            </a:r>
          </a:p>
          <a:p>
            <a:pPr marL="0" indent="0">
              <a:spcBef>
                <a:spcPts val="0"/>
              </a:spcBef>
              <a:buNone/>
            </a:pPr>
            <a:r>
              <a:rPr lang="en-US" sz="5100" b="1" dirty="0" smtClean="0">
                <a:latin typeface="Gill Sans MT" panose="020B0502020104020203" pitchFamily="34" charset="0"/>
              </a:rPr>
              <a:t>    Catalogue of the fifteenth-century printed </a:t>
            </a:r>
          </a:p>
          <a:p>
            <a:pPr marL="0" indent="0">
              <a:spcBef>
                <a:spcPts val="0"/>
              </a:spcBef>
              <a:buNone/>
            </a:pPr>
            <a:r>
              <a:rPr lang="en-US" sz="5100" b="1" dirty="0" smtClean="0">
                <a:latin typeface="Gill Sans MT" panose="020B0502020104020203" pitchFamily="34" charset="0"/>
              </a:rPr>
              <a:t>    books in the University Library, Cambridge.</a:t>
            </a:r>
          </a:p>
          <a:p>
            <a:pPr marL="0" lvl="1" indent="0">
              <a:spcBef>
                <a:spcPts val="0"/>
              </a:spcBef>
              <a:buNone/>
            </a:pPr>
            <a:endParaRPr lang="en-US" sz="3000" b="1" dirty="0">
              <a:latin typeface="Gill Sans MT" panose="020B0502020104020203" pitchFamily="34" charset="0"/>
            </a:endParaRPr>
          </a:p>
          <a:p>
            <a:pPr marL="0" indent="0">
              <a:buNone/>
            </a:pPr>
            <a:endParaRPr lang="en-US" sz="3000" b="1" dirty="0" smtClean="0">
              <a:latin typeface="Gill Sans MT" panose="020B0502020104020203" pitchFamily="34" charset="0"/>
            </a:endParaRPr>
          </a:p>
        </p:txBody>
      </p:sp>
    </p:spTree>
    <p:extLst>
      <p:ext uri="{BB962C8B-B14F-4D97-AF65-F5344CB8AC3E}">
        <p14:creationId xmlns:p14="http://schemas.microsoft.com/office/powerpoint/2010/main" val="3041541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Gill Sans MT" panose="020B0502020104020203" pitchFamily="34" charset="0"/>
              </a:rPr>
              <a:t>Examples: Title Entry</a:t>
            </a:r>
            <a:endParaRPr lang="en-US" dirty="0">
              <a:solidFill>
                <a:schemeClr val="tx1"/>
              </a:solidFill>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2060"/>
                </a:solidFill>
                <a:latin typeface="Gill Sans MT" panose="020B0502020104020203" pitchFamily="34" charset="0"/>
              </a:rPr>
              <a:t>The New Cambridge bibliography of English literature</a:t>
            </a:r>
          </a:p>
          <a:p>
            <a:pPr marL="0" indent="0">
              <a:spcBef>
                <a:spcPts val="0"/>
              </a:spcBef>
              <a:buNone/>
            </a:pPr>
            <a:r>
              <a:rPr lang="en-US" sz="2800" dirty="0" smtClean="0">
                <a:latin typeface="Gill Sans MT" panose="020B0502020104020203" pitchFamily="34" charset="0"/>
              </a:rPr>
              <a:t>   </a:t>
            </a:r>
            <a:r>
              <a:rPr lang="en-US" sz="2800" strike="sngStrike" dirty="0" smtClean="0">
                <a:latin typeface="Gill Sans MT" panose="020B0502020104020203" pitchFamily="34" charset="0"/>
              </a:rPr>
              <a:t>NCBEL</a:t>
            </a:r>
          </a:p>
          <a:p>
            <a:pPr marL="0" indent="0">
              <a:spcBef>
                <a:spcPts val="0"/>
              </a:spcBef>
              <a:buNone/>
            </a:pPr>
            <a:r>
              <a:rPr lang="en-US" sz="2800" b="1" dirty="0" smtClean="0">
                <a:latin typeface="Gill Sans MT" panose="020B0502020104020203" pitchFamily="34" charset="0"/>
              </a:rPr>
              <a:t>   New Cambridge bibliography of English</a:t>
            </a:r>
          </a:p>
          <a:p>
            <a:pPr marL="0" indent="0">
              <a:spcBef>
                <a:spcPts val="0"/>
              </a:spcBef>
              <a:buNone/>
            </a:pPr>
            <a:r>
              <a:rPr lang="en-US" sz="2800" b="1" dirty="0" smtClean="0">
                <a:latin typeface="Gill Sans MT" panose="020B0502020104020203" pitchFamily="34" charset="0"/>
              </a:rPr>
              <a:t>   literature</a:t>
            </a:r>
          </a:p>
          <a:p>
            <a:pPr marL="0" indent="0">
              <a:buNone/>
            </a:pPr>
            <a:r>
              <a:rPr lang="en-US" sz="2600" dirty="0" smtClean="0">
                <a:solidFill>
                  <a:srgbClr val="002060"/>
                </a:solidFill>
                <a:latin typeface="Gill Sans MT" panose="020B0502020104020203" pitchFamily="34" charset="0"/>
              </a:rPr>
              <a:t>The </a:t>
            </a:r>
            <a:r>
              <a:rPr lang="en-US" sz="2600" dirty="0">
                <a:solidFill>
                  <a:srgbClr val="002060"/>
                </a:solidFill>
                <a:latin typeface="Gill Sans MT" panose="020B0502020104020203" pitchFamily="34" charset="0"/>
              </a:rPr>
              <a:t>National union catalog, pre-1956 imprints: a cumulative author list representing Library of Congress printed cards and titles reported by other American libraries</a:t>
            </a:r>
            <a:r>
              <a:rPr lang="en-US" sz="2600" dirty="0" smtClean="0">
                <a:solidFill>
                  <a:srgbClr val="002060"/>
                </a:solidFill>
                <a:latin typeface="Gill Sans MT" panose="020B0502020104020203" pitchFamily="34" charset="0"/>
              </a:rPr>
              <a:t>.</a:t>
            </a:r>
          </a:p>
          <a:p>
            <a:pPr marL="0" indent="0">
              <a:buNone/>
            </a:pPr>
            <a:r>
              <a:rPr lang="en-US" sz="2800" dirty="0" smtClean="0">
                <a:latin typeface="Gill Sans MT" panose="020B0502020104020203" pitchFamily="34" charset="0"/>
              </a:rPr>
              <a:t>   </a:t>
            </a:r>
            <a:r>
              <a:rPr lang="en-US" sz="2800" strike="sngStrike" dirty="0" smtClean="0">
                <a:latin typeface="Gill Sans MT" panose="020B0502020104020203" pitchFamily="34" charset="0"/>
              </a:rPr>
              <a:t>NUC pre-1956</a:t>
            </a:r>
          </a:p>
          <a:p>
            <a:pPr marL="0" indent="0">
              <a:buNone/>
            </a:pPr>
            <a:r>
              <a:rPr lang="en-US" sz="2800" b="1" dirty="0">
                <a:latin typeface="Gill Sans MT" panose="020B0502020104020203" pitchFamily="34" charset="0"/>
              </a:rPr>
              <a:t> </a:t>
            </a:r>
            <a:r>
              <a:rPr lang="en-US" sz="2800" b="1" dirty="0" smtClean="0">
                <a:latin typeface="Gill Sans MT" panose="020B0502020104020203" pitchFamily="34" charset="0"/>
              </a:rPr>
              <a:t>  National </a:t>
            </a:r>
            <a:r>
              <a:rPr lang="en-US" sz="2800" b="1" dirty="0">
                <a:latin typeface="Gill Sans MT" panose="020B0502020104020203" pitchFamily="34" charset="0"/>
              </a:rPr>
              <a:t>union catalog, pre-1956 imprints</a:t>
            </a:r>
          </a:p>
        </p:txBody>
      </p:sp>
    </p:spTree>
    <p:extLst>
      <p:ext uri="{BB962C8B-B14F-4D97-AF65-F5344CB8AC3E}">
        <p14:creationId xmlns:p14="http://schemas.microsoft.com/office/powerpoint/2010/main" val="314261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162800" cy="4648200"/>
          </a:xfrm>
          <a:ln cmpd="sng">
            <a:solidFill>
              <a:schemeClr val="accent1"/>
            </a:solidFill>
          </a:ln>
        </p:spPr>
        <p:txBody>
          <a:bodyPr>
            <a:normAutofit/>
          </a:bodyPr>
          <a:lstStyle/>
          <a:p>
            <a:pPr algn="l">
              <a:lnSpc>
                <a:spcPts val="1800"/>
              </a:lnSpc>
            </a:pPr>
            <a:r>
              <a:rPr lang="en-US" sz="1800" b="1" u="sng" dirty="0">
                <a:latin typeface="Arial" panose="020B0604020202020204" pitchFamily="34" charset="0"/>
                <a:cs typeface="Arial" panose="020B0604020202020204" pitchFamily="34" charset="0"/>
              </a:rPr>
              <a:t>SCF Revision Team </a:t>
            </a:r>
            <a:r>
              <a:rPr lang="en-US" sz="1800" b="1" u="sng" dirty="0" smtClean="0">
                <a:latin typeface="Arial" panose="020B0604020202020204" pitchFamily="34" charset="0"/>
                <a:cs typeface="Arial" panose="020B0604020202020204" pitchFamily="34" charset="0"/>
              </a:rPr>
              <a:t/>
            </a:r>
            <a:br>
              <a:rPr lang="en-US" sz="1800" b="1" u="sng" dirty="0" smtClean="0">
                <a:latin typeface="Arial" panose="020B0604020202020204" pitchFamily="34" charset="0"/>
                <a:cs typeface="Arial" panose="020B0604020202020204" pitchFamily="34" charset="0"/>
              </a:rPr>
            </a:br>
            <a:r>
              <a:rPr lang="en-US" sz="1800" b="1" u="sng" dirty="0">
                <a:latin typeface="Arial" panose="020B0604020202020204" pitchFamily="34" charset="0"/>
                <a:cs typeface="Arial" panose="020B0604020202020204" pitchFamily="34" charset="0"/>
              </a:rPr>
              <a:t/>
            </a:r>
            <a:br>
              <a:rPr lang="en-US" sz="1800" b="1" u="sng"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Marcia Barrett (University of </a:t>
            </a:r>
            <a:r>
              <a:rPr lang="en-US" sz="1800" b="1" dirty="0" smtClean="0">
                <a:latin typeface="Arial" panose="020B0604020202020204" pitchFamily="34" charset="0"/>
                <a:cs typeface="Arial" panose="020B0604020202020204" pitchFamily="34" charset="0"/>
              </a:rPr>
              <a:t>California, </a:t>
            </a:r>
            <a:r>
              <a:rPr lang="en-US" sz="1800" b="1" dirty="0">
                <a:latin typeface="Arial" panose="020B0604020202020204" pitchFamily="34" charset="0"/>
                <a:cs typeface="Arial" panose="020B0604020202020204" pitchFamily="34" charset="0"/>
              </a:rPr>
              <a:t>Santa Cruz), chair, 2011- </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Valerie Buck (Brigham Young University) </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Jane Carpenter (UCLA) </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Ellen Cordes (Yale University) </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Emily Epstein (University </a:t>
            </a:r>
            <a:r>
              <a:rPr lang="en-US" sz="1600" b="1" dirty="0">
                <a:latin typeface="Arial" panose="020B0604020202020204" pitchFamily="34" charset="0"/>
                <a:cs typeface="Arial" panose="020B0604020202020204" pitchFamily="34" charset="0"/>
              </a:rPr>
              <a:t>of </a:t>
            </a:r>
            <a:r>
              <a:rPr lang="en-US" sz="1800" b="1" dirty="0">
                <a:latin typeface="Arial" panose="020B0604020202020204" pitchFamily="34" charset="0"/>
                <a:cs typeface="Arial" panose="020B0604020202020204" pitchFamily="34" charset="0"/>
              </a:rPr>
              <a:t>Colorado </a:t>
            </a:r>
            <a:r>
              <a:rPr lang="en-US" sz="1800" b="1" dirty="0" err="1">
                <a:latin typeface="Arial" panose="020B0604020202020204" pitchFamily="34" charset="0"/>
                <a:cs typeface="Arial" panose="020B0604020202020204" pitchFamily="34" charset="0"/>
              </a:rPr>
              <a:t>Anshutz</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Medical Campus)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Francis Lapka (Yale Center for British Art) </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Christine Megowan (St. Andrews University) </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Ann Myers (Stanford University) </a:t>
            </a:r>
            <a:endParaRPr lang="en-US" sz="1200" b="1" dirty="0">
              <a:latin typeface="Arial" panose="020B0604020202020204" pitchFamily="34" charset="0"/>
              <a:cs typeface="Arial" panose="020B0604020202020204" pitchFamily="34" charset="0"/>
            </a:endParaRPr>
          </a:p>
        </p:txBody>
      </p:sp>
      <p:sp>
        <p:nvSpPr>
          <p:cNvPr id="6" name="TextBox 5"/>
          <p:cNvSpPr txBox="1"/>
          <p:nvPr/>
        </p:nvSpPr>
        <p:spPr>
          <a:xfrm>
            <a:off x="3657600" y="5389602"/>
            <a:ext cx="4495800" cy="830997"/>
          </a:xfrm>
          <a:prstGeom prst="rect">
            <a:avLst/>
          </a:prstGeom>
          <a:noFill/>
          <a:ln>
            <a:solidFill>
              <a:srgbClr val="0070C0"/>
            </a:solidFill>
          </a:ln>
        </p:spPr>
        <p:txBody>
          <a:bodyPr wrap="square" rtlCol="0">
            <a:spAutoFit/>
          </a:bodyPr>
          <a:lstStyle/>
          <a:p>
            <a:pPr algn="r"/>
            <a:r>
              <a:rPr lang="en-US" sz="1600" b="1" i="1" dirty="0" smtClean="0">
                <a:latin typeface="Arial" panose="020B0604020202020204" pitchFamily="34" charset="0"/>
                <a:cs typeface="Arial" panose="020B0604020202020204" pitchFamily="34" charset="0"/>
              </a:rPr>
              <a:t>Many</a:t>
            </a:r>
            <a:r>
              <a:rPr lang="en-US" sz="1600" b="1" dirty="0" smtClean="0">
                <a:latin typeface="Arial" panose="020B0604020202020204" pitchFamily="34" charset="0"/>
                <a:cs typeface="Arial" panose="020B0604020202020204" pitchFamily="34" charset="0"/>
              </a:rPr>
              <a:t> thanks to:</a:t>
            </a:r>
          </a:p>
          <a:p>
            <a:pPr algn="r"/>
            <a:r>
              <a:rPr lang="en-US" sz="1600" b="1" dirty="0" smtClean="0">
                <a:latin typeface="Arial" panose="020B0604020202020204" pitchFamily="34" charset="0"/>
                <a:cs typeface="Arial" panose="020B0604020202020204" pitchFamily="34" charset="0"/>
              </a:rPr>
              <a:t>	Kelli Hansen, RBMS Web Team</a:t>
            </a:r>
          </a:p>
          <a:p>
            <a:pPr algn="r"/>
            <a:r>
              <a:rPr lang="en-US" sz="1600" b="1" dirty="0" smtClean="0">
                <a:latin typeface="Arial" panose="020B0604020202020204" pitchFamily="34" charset="0"/>
                <a:cs typeface="Arial" panose="020B0604020202020204" pitchFamily="34" charset="0"/>
              </a:rPr>
              <a:t>	Melissa Hubbard, RBMS Web Team</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82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lumMod val="90000"/>
                    <a:lumOff val="10000"/>
                  </a:schemeClr>
                </a:solidFill>
                <a:latin typeface="Gill Sans MT" panose="020B0502020104020203" pitchFamily="34" charset="0"/>
              </a:rPr>
              <a:t>Instructions for New SCF</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Gill Sans MT" panose="020B0502020104020203" pitchFamily="34" charset="0"/>
              </a:rPr>
              <a:t>Base the citation on the bibliographic record</a:t>
            </a:r>
          </a:p>
          <a:p>
            <a:pPr marL="0" indent="0">
              <a:buNone/>
            </a:pPr>
            <a:endParaRPr lang="en-US" sz="2800" dirty="0" smtClean="0">
              <a:latin typeface="Gill Sans MT" panose="020B0502020104020203" pitchFamily="34" charset="0"/>
            </a:endParaRPr>
          </a:p>
          <a:p>
            <a:pPr marL="0" indent="0">
              <a:buNone/>
            </a:pPr>
            <a:r>
              <a:rPr lang="en-US" sz="2800" dirty="0" smtClean="0">
                <a:latin typeface="Gill Sans MT" panose="020B0502020104020203" pitchFamily="34" charset="0"/>
              </a:rPr>
              <a:t>To distinguish between similar titles:</a:t>
            </a:r>
          </a:p>
          <a:p>
            <a:pPr marL="0" indent="0">
              <a:buNone/>
            </a:pPr>
            <a:endParaRPr lang="en-US" sz="2800" dirty="0" smtClean="0">
              <a:latin typeface="Gill Sans MT" panose="020B0502020104020203" pitchFamily="34" charset="0"/>
            </a:endParaRPr>
          </a:p>
          <a:p>
            <a:pPr lvl="1"/>
            <a:r>
              <a:rPr lang="en-US" sz="2400" dirty="0" smtClean="0">
                <a:latin typeface="Gill Sans MT" panose="020B0502020104020203" pitchFamily="34" charset="0"/>
              </a:rPr>
              <a:t>Transcribe (just enough) part title / other title information</a:t>
            </a:r>
          </a:p>
          <a:p>
            <a:pPr marL="274320" lvl="1" indent="0">
              <a:buNone/>
            </a:pPr>
            <a:endParaRPr lang="en-US" sz="2400" dirty="0" smtClean="0">
              <a:latin typeface="Gill Sans MT" panose="020B0502020104020203" pitchFamily="34" charset="0"/>
            </a:endParaRPr>
          </a:p>
          <a:p>
            <a:pPr lvl="1"/>
            <a:r>
              <a:rPr lang="en-US" sz="2400" dirty="0" smtClean="0">
                <a:latin typeface="Gill Sans MT" panose="020B0502020104020203" pitchFamily="34" charset="0"/>
              </a:rPr>
              <a:t>Supply edition information </a:t>
            </a:r>
          </a:p>
          <a:p>
            <a:pPr marL="274320" lvl="1" indent="0">
              <a:buNone/>
            </a:pPr>
            <a:endParaRPr lang="en-US" sz="2400" dirty="0" smtClean="0">
              <a:latin typeface="Gill Sans MT" panose="020B0502020104020203" pitchFamily="34" charset="0"/>
            </a:endParaRPr>
          </a:p>
          <a:p>
            <a:pPr lvl="1"/>
            <a:r>
              <a:rPr lang="en-US" sz="2400" dirty="0" smtClean="0">
                <a:latin typeface="Gill Sans MT" panose="020B0502020104020203" pitchFamily="34" charset="0"/>
              </a:rPr>
              <a:t>Supply term to identify supplement</a:t>
            </a:r>
            <a:endParaRPr lang="en-US" sz="2400" dirty="0">
              <a:latin typeface="Gill Sans MT" panose="020B0502020104020203" pitchFamily="34" charset="0"/>
            </a:endParaRPr>
          </a:p>
        </p:txBody>
      </p:sp>
    </p:spTree>
    <p:extLst>
      <p:ext uri="{BB962C8B-B14F-4D97-AF65-F5344CB8AC3E}">
        <p14:creationId xmlns:p14="http://schemas.microsoft.com/office/powerpoint/2010/main" val="1990555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solidFill>
                <a:latin typeface="Gill Sans MT" panose="020B0502020104020203" pitchFamily="34" charset="0"/>
              </a:rPr>
              <a:t>Part </a:t>
            </a:r>
            <a:r>
              <a:rPr lang="en-US" dirty="0">
                <a:solidFill>
                  <a:schemeClr val="tx1"/>
                </a:solidFill>
                <a:latin typeface="Gill Sans MT" panose="020B0502020104020203" pitchFamily="34" charset="0"/>
              </a:rPr>
              <a:t>Title </a:t>
            </a:r>
            <a:r>
              <a:rPr lang="en-US" dirty="0" smtClean="0">
                <a:solidFill>
                  <a:schemeClr val="tx1"/>
                </a:solidFill>
                <a:latin typeface="Gill Sans MT" panose="020B0502020104020203" pitchFamily="34" charset="0"/>
              </a:rPr>
              <a:t>Information</a:t>
            </a:r>
            <a:endParaRPr lang="en-US" dirty="0">
              <a:solidFill>
                <a:schemeClr val="tx1"/>
              </a:solidFill>
              <a:latin typeface="Gill Sans MT" panose="020B0502020104020203" pitchFamily="34" charset="0"/>
            </a:endParaRPr>
          </a:p>
        </p:txBody>
      </p:sp>
      <p:sp>
        <p:nvSpPr>
          <p:cNvPr id="3" name="Content Placeholder 2"/>
          <p:cNvSpPr>
            <a:spLocks noGrp="1"/>
          </p:cNvSpPr>
          <p:nvPr>
            <p:ph idx="1"/>
          </p:nvPr>
        </p:nvSpPr>
        <p:spPr>
          <a:xfrm>
            <a:off x="457200" y="1600200"/>
            <a:ext cx="8686800" cy="4525963"/>
          </a:xfrm>
        </p:spPr>
        <p:txBody>
          <a:bodyPr>
            <a:normAutofit/>
          </a:bodyPr>
          <a:lstStyle/>
          <a:p>
            <a:pPr marL="0" indent="0">
              <a:spcBef>
                <a:spcPts val="0"/>
              </a:spcBef>
              <a:buNone/>
            </a:pPr>
            <a:r>
              <a:rPr lang="en-US" sz="2400" dirty="0">
                <a:solidFill>
                  <a:srgbClr val="002060"/>
                </a:solidFill>
                <a:latin typeface="Gill Sans MT" panose="020B0502020104020203" pitchFamily="34" charset="0"/>
              </a:rPr>
              <a:t>Crawford, J.L.L. </a:t>
            </a:r>
            <a:r>
              <a:rPr lang="en-US" sz="2400" dirty="0" smtClean="0">
                <a:solidFill>
                  <a:srgbClr val="002060"/>
                </a:solidFill>
                <a:latin typeface="Gill Sans MT" panose="020B0502020104020203" pitchFamily="34" charset="0"/>
              </a:rPr>
              <a:t> </a:t>
            </a:r>
            <a:r>
              <a:rPr lang="en-US" sz="2400" b="1" i="1" dirty="0" smtClean="0">
                <a:solidFill>
                  <a:srgbClr val="002060"/>
                </a:solidFill>
                <a:latin typeface="Gill Sans MT" panose="020B0502020104020203" pitchFamily="34" charset="0"/>
              </a:rPr>
              <a:t>Bibliotheca </a:t>
            </a:r>
            <a:r>
              <a:rPr lang="en-US" sz="2400" b="1" i="1" dirty="0" err="1">
                <a:solidFill>
                  <a:srgbClr val="002060"/>
                </a:solidFill>
                <a:latin typeface="Gill Sans MT" panose="020B0502020104020203" pitchFamily="34" charset="0"/>
              </a:rPr>
              <a:t>Lindesiana</a:t>
            </a:r>
            <a:r>
              <a:rPr lang="en-US" sz="2400" b="1" i="1" dirty="0">
                <a:solidFill>
                  <a:srgbClr val="002060"/>
                </a:solidFill>
                <a:latin typeface="Gill Sans MT" panose="020B0502020104020203" pitchFamily="34" charset="0"/>
              </a:rPr>
              <a:t>. </a:t>
            </a:r>
            <a:r>
              <a:rPr lang="en-US" sz="2400" b="1" i="1" dirty="0" smtClean="0">
                <a:solidFill>
                  <a:srgbClr val="002060"/>
                </a:solidFill>
                <a:latin typeface="Gill Sans MT" panose="020B0502020104020203" pitchFamily="34" charset="0"/>
              </a:rPr>
              <a:t>Catalogue </a:t>
            </a:r>
            <a:r>
              <a:rPr lang="en-US" sz="2400" b="1" i="1" dirty="0">
                <a:solidFill>
                  <a:srgbClr val="002060"/>
                </a:solidFill>
                <a:latin typeface="Gill Sans MT" panose="020B0502020104020203" pitchFamily="34" charset="0"/>
              </a:rPr>
              <a:t>of a collection of English ballads </a:t>
            </a:r>
            <a:r>
              <a:rPr lang="en-US" sz="2400" i="1" dirty="0">
                <a:solidFill>
                  <a:srgbClr val="002060"/>
                </a:solidFill>
                <a:latin typeface="Gill Sans MT" panose="020B0502020104020203" pitchFamily="34" charset="0"/>
              </a:rPr>
              <a:t>of the </a:t>
            </a:r>
            <a:r>
              <a:rPr lang="en-US" sz="2400" i="1" dirty="0" err="1">
                <a:solidFill>
                  <a:srgbClr val="002060"/>
                </a:solidFill>
                <a:latin typeface="Gill Sans MT" panose="020B0502020104020203" pitchFamily="34" charset="0"/>
              </a:rPr>
              <a:t>XVIIth</a:t>
            </a:r>
            <a:r>
              <a:rPr lang="en-US" sz="2400" i="1" dirty="0">
                <a:solidFill>
                  <a:srgbClr val="002060"/>
                </a:solidFill>
                <a:latin typeface="Gill Sans MT" panose="020B0502020104020203" pitchFamily="34" charset="0"/>
              </a:rPr>
              <a:t> and </a:t>
            </a:r>
            <a:r>
              <a:rPr lang="en-US" sz="2400" i="1" dirty="0" err="1">
                <a:solidFill>
                  <a:srgbClr val="002060"/>
                </a:solidFill>
                <a:latin typeface="Gill Sans MT" panose="020B0502020104020203" pitchFamily="34" charset="0"/>
              </a:rPr>
              <a:t>XVIIIth</a:t>
            </a:r>
            <a:r>
              <a:rPr lang="en-US" sz="2400" i="1" dirty="0">
                <a:solidFill>
                  <a:srgbClr val="002060"/>
                </a:solidFill>
                <a:latin typeface="Gill Sans MT" panose="020B0502020104020203" pitchFamily="34" charset="0"/>
              </a:rPr>
              <a:t> centuries, printed for the most part in black letter.</a:t>
            </a:r>
          </a:p>
          <a:p>
            <a:pPr marL="0" indent="0">
              <a:spcBef>
                <a:spcPts val="0"/>
              </a:spcBef>
              <a:buNone/>
            </a:pPr>
            <a:r>
              <a:rPr lang="en-US" sz="3300" b="1" dirty="0" smtClean="0">
                <a:latin typeface="Gill Sans MT" panose="020B0502020104020203" pitchFamily="34" charset="0"/>
              </a:rPr>
              <a:t>   </a:t>
            </a:r>
            <a:r>
              <a:rPr lang="en-US" sz="2800" b="1" dirty="0" smtClean="0">
                <a:latin typeface="Gill Sans MT" panose="020B0502020104020203" pitchFamily="34" charset="0"/>
              </a:rPr>
              <a:t>Crawford</a:t>
            </a:r>
            <a:r>
              <a:rPr lang="en-US" sz="2800" b="1" dirty="0">
                <a:latin typeface="Gill Sans MT" panose="020B0502020104020203" pitchFamily="34" charset="0"/>
              </a:rPr>
              <a:t>, J.L.L. Bibliotheca </a:t>
            </a:r>
            <a:r>
              <a:rPr lang="en-US" sz="2800" b="1" dirty="0" err="1">
                <a:latin typeface="Gill Sans MT" panose="020B0502020104020203" pitchFamily="34" charset="0"/>
              </a:rPr>
              <a:t>Lindesiana</a:t>
            </a:r>
            <a:r>
              <a:rPr lang="en-US" sz="2800" b="1" dirty="0">
                <a:latin typeface="Gill Sans MT" panose="020B0502020104020203" pitchFamily="34" charset="0"/>
              </a:rPr>
              <a:t>. </a:t>
            </a:r>
            <a:r>
              <a:rPr lang="en-US" sz="2800" b="1" dirty="0" smtClean="0">
                <a:latin typeface="Gill Sans MT" panose="020B0502020104020203" pitchFamily="34" charset="0"/>
              </a:rPr>
              <a:t> </a:t>
            </a:r>
          </a:p>
          <a:p>
            <a:pPr marL="0" indent="0">
              <a:spcBef>
                <a:spcPts val="0"/>
              </a:spcBef>
              <a:buNone/>
            </a:pPr>
            <a:r>
              <a:rPr lang="en-US" sz="2800" b="1" dirty="0">
                <a:latin typeface="Gill Sans MT" panose="020B0502020104020203" pitchFamily="34" charset="0"/>
              </a:rPr>
              <a:t> </a:t>
            </a:r>
            <a:r>
              <a:rPr lang="en-US" sz="2800" b="1" dirty="0" smtClean="0">
                <a:latin typeface="Gill Sans MT" panose="020B0502020104020203" pitchFamily="34" charset="0"/>
              </a:rPr>
              <a:t>  Catalogue of </a:t>
            </a:r>
            <a:r>
              <a:rPr lang="en-US" sz="2800" b="1" dirty="0">
                <a:latin typeface="Gill Sans MT" panose="020B0502020104020203" pitchFamily="34" charset="0"/>
              </a:rPr>
              <a:t>a collection of English ballads </a:t>
            </a:r>
          </a:p>
          <a:p>
            <a:pPr marL="0" indent="0">
              <a:buNone/>
            </a:pPr>
            <a:endParaRPr lang="en-US" sz="3300" b="1" dirty="0" smtClean="0">
              <a:latin typeface="Gill Sans MT" panose="020B0502020104020203" pitchFamily="34" charset="0"/>
            </a:endParaRPr>
          </a:p>
          <a:p>
            <a:pPr marL="0" indent="0">
              <a:buNone/>
            </a:pPr>
            <a:r>
              <a:rPr lang="en-US" sz="2400" dirty="0">
                <a:solidFill>
                  <a:srgbClr val="002060"/>
                </a:solidFill>
                <a:latin typeface="Gill Sans MT" panose="020B0502020104020203" pitchFamily="34" charset="0"/>
              </a:rPr>
              <a:t>Crawford, J.L.L. </a:t>
            </a:r>
            <a:r>
              <a:rPr lang="en-US" sz="2400" b="1" i="1" dirty="0">
                <a:solidFill>
                  <a:srgbClr val="002060"/>
                </a:solidFill>
                <a:latin typeface="Gill Sans MT" panose="020B0502020104020203" pitchFamily="34" charset="0"/>
              </a:rPr>
              <a:t>Bibliotheca </a:t>
            </a:r>
            <a:r>
              <a:rPr lang="en-US" sz="2400" b="1" i="1" dirty="0" err="1">
                <a:solidFill>
                  <a:srgbClr val="002060"/>
                </a:solidFill>
                <a:latin typeface="Gill Sans MT" panose="020B0502020104020203" pitchFamily="34" charset="0"/>
              </a:rPr>
              <a:t>Lindesiana</a:t>
            </a:r>
            <a:r>
              <a:rPr lang="en-US" sz="2400" b="1" i="1" dirty="0">
                <a:solidFill>
                  <a:srgbClr val="002060"/>
                </a:solidFill>
                <a:latin typeface="Gill Sans MT" panose="020B0502020104020203" pitchFamily="34" charset="0"/>
              </a:rPr>
              <a:t>. </a:t>
            </a:r>
            <a:r>
              <a:rPr lang="en-US" sz="2400" b="1" i="1" dirty="0" smtClean="0">
                <a:solidFill>
                  <a:srgbClr val="002060"/>
                </a:solidFill>
                <a:latin typeface="Gill Sans MT" panose="020B0502020104020203" pitchFamily="34" charset="0"/>
              </a:rPr>
              <a:t>Catalogue </a:t>
            </a:r>
            <a:r>
              <a:rPr lang="en-US" sz="2400" b="1" i="1" dirty="0">
                <a:solidFill>
                  <a:srgbClr val="002060"/>
                </a:solidFill>
                <a:latin typeface="Gill Sans MT" panose="020B0502020104020203" pitchFamily="34" charset="0"/>
              </a:rPr>
              <a:t>of English broadsides</a:t>
            </a:r>
            <a:r>
              <a:rPr lang="en-US" sz="2400" i="1" dirty="0">
                <a:solidFill>
                  <a:srgbClr val="002060"/>
                </a:solidFill>
                <a:latin typeface="Gill Sans MT" panose="020B0502020104020203" pitchFamily="34" charset="0"/>
              </a:rPr>
              <a:t>, 1505-1897.</a:t>
            </a:r>
          </a:p>
          <a:p>
            <a:pPr marL="0" indent="0">
              <a:spcBef>
                <a:spcPts val="0"/>
              </a:spcBef>
              <a:buNone/>
            </a:pPr>
            <a:r>
              <a:rPr lang="en-US" sz="2800" b="1" dirty="0" smtClean="0">
                <a:latin typeface="Gill Sans MT" panose="020B0502020104020203" pitchFamily="34" charset="0"/>
              </a:rPr>
              <a:t>   Crawford</a:t>
            </a:r>
            <a:r>
              <a:rPr lang="en-US" sz="2800" b="1" dirty="0">
                <a:latin typeface="Gill Sans MT" panose="020B0502020104020203" pitchFamily="34" charset="0"/>
              </a:rPr>
              <a:t>, J.L.L. Bibliotheca </a:t>
            </a:r>
            <a:r>
              <a:rPr lang="en-US" sz="2800" b="1" dirty="0" err="1">
                <a:latin typeface="Gill Sans MT" panose="020B0502020104020203" pitchFamily="34" charset="0"/>
              </a:rPr>
              <a:t>Lindesiana</a:t>
            </a:r>
            <a:r>
              <a:rPr lang="en-US" sz="2800" b="1" dirty="0">
                <a:latin typeface="Gill Sans MT" panose="020B0502020104020203" pitchFamily="34" charset="0"/>
              </a:rPr>
              <a:t>. </a:t>
            </a:r>
            <a:r>
              <a:rPr lang="en-US" sz="2800" b="1" dirty="0" smtClean="0">
                <a:latin typeface="Gill Sans MT" panose="020B0502020104020203" pitchFamily="34" charset="0"/>
              </a:rPr>
              <a:t> </a:t>
            </a:r>
          </a:p>
          <a:p>
            <a:pPr marL="0" indent="0">
              <a:spcBef>
                <a:spcPts val="0"/>
              </a:spcBef>
              <a:buNone/>
            </a:pPr>
            <a:r>
              <a:rPr lang="en-US" sz="2800" b="1" dirty="0" smtClean="0">
                <a:latin typeface="Gill Sans MT" panose="020B0502020104020203" pitchFamily="34" charset="0"/>
              </a:rPr>
              <a:t>   Catalogue of </a:t>
            </a:r>
            <a:r>
              <a:rPr lang="en-US" sz="2800" b="1" dirty="0">
                <a:latin typeface="Gill Sans MT" panose="020B0502020104020203" pitchFamily="34" charset="0"/>
              </a:rPr>
              <a:t>English </a:t>
            </a:r>
            <a:r>
              <a:rPr lang="en-US" sz="2800" b="1" dirty="0" smtClean="0">
                <a:latin typeface="Gill Sans MT" panose="020B0502020104020203" pitchFamily="34" charset="0"/>
              </a:rPr>
              <a:t>broadsides</a:t>
            </a:r>
            <a:endParaRPr lang="en-US" sz="2800" b="1" dirty="0">
              <a:latin typeface="Gill Sans MT" panose="020B0502020104020203" pitchFamily="34" charset="0"/>
            </a:endParaRPr>
          </a:p>
        </p:txBody>
      </p:sp>
    </p:spTree>
    <p:extLst>
      <p:ext uri="{BB962C8B-B14F-4D97-AF65-F5344CB8AC3E}">
        <p14:creationId xmlns:p14="http://schemas.microsoft.com/office/powerpoint/2010/main" val="367444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smtClean="0">
                <a:solidFill>
                  <a:schemeClr val="tx1">
                    <a:lumMod val="90000"/>
                    <a:lumOff val="10000"/>
                  </a:schemeClr>
                </a:solidFill>
                <a:latin typeface="Gill Sans MT" panose="020B0502020104020203" pitchFamily="34" charset="0"/>
              </a:rPr>
              <a:t>Other Title Information</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200" dirty="0" err="1">
                <a:solidFill>
                  <a:srgbClr val="002060"/>
                </a:solidFill>
                <a:latin typeface="Gill Sans MT" panose="020B0502020104020203" pitchFamily="34" charset="0"/>
              </a:rPr>
              <a:t>Arents</a:t>
            </a:r>
            <a:r>
              <a:rPr lang="en-US" sz="2200" dirty="0">
                <a:solidFill>
                  <a:srgbClr val="002060"/>
                </a:solidFill>
                <a:latin typeface="Gill Sans MT" panose="020B0502020104020203" pitchFamily="34" charset="0"/>
              </a:rPr>
              <a:t>, George. </a:t>
            </a:r>
            <a:r>
              <a:rPr lang="en-US" sz="2200" b="1" i="1" dirty="0">
                <a:solidFill>
                  <a:srgbClr val="002060"/>
                </a:solidFill>
                <a:latin typeface="Gill Sans MT" panose="020B0502020104020203" pitchFamily="34" charset="0"/>
              </a:rPr>
              <a:t>Tobacco: its history </a:t>
            </a:r>
            <a:r>
              <a:rPr lang="en-US" sz="2200" i="1" dirty="0">
                <a:solidFill>
                  <a:srgbClr val="002060"/>
                </a:solidFill>
                <a:latin typeface="Gill Sans MT" panose="020B0502020104020203" pitchFamily="34" charset="0"/>
              </a:rPr>
              <a:t>illustrated by the books, manuscripts, and engravings in the library of George </a:t>
            </a:r>
            <a:r>
              <a:rPr lang="en-US" sz="2200" i="1" dirty="0" err="1">
                <a:solidFill>
                  <a:srgbClr val="002060"/>
                </a:solidFill>
                <a:latin typeface="Gill Sans MT" panose="020B0502020104020203" pitchFamily="34" charset="0"/>
              </a:rPr>
              <a:t>Arents</a:t>
            </a:r>
            <a:r>
              <a:rPr lang="en-US" sz="2200" i="1" dirty="0">
                <a:solidFill>
                  <a:srgbClr val="002060"/>
                </a:solidFill>
                <a:latin typeface="Gill Sans MT" panose="020B0502020104020203" pitchFamily="34" charset="0"/>
              </a:rPr>
              <a:t>, Jr., together with an introductory essay, a glossary, and bibliographic notes by Jerome E. Brooks</a:t>
            </a:r>
            <a:r>
              <a:rPr lang="en-US" sz="2200" dirty="0" smtClean="0">
                <a:solidFill>
                  <a:srgbClr val="002060"/>
                </a:solidFill>
                <a:latin typeface="Gill Sans MT" panose="020B0502020104020203" pitchFamily="34" charset="0"/>
              </a:rPr>
              <a:t>.</a:t>
            </a:r>
          </a:p>
          <a:p>
            <a:pPr marL="0" indent="0">
              <a:buNone/>
            </a:pPr>
            <a:r>
              <a:rPr lang="en-US" b="1" dirty="0" smtClean="0">
                <a:latin typeface="Gill Sans MT" panose="020B0502020104020203" pitchFamily="34" charset="0"/>
              </a:rPr>
              <a:t>     </a:t>
            </a:r>
            <a:r>
              <a:rPr lang="en-US" b="1" dirty="0" err="1" smtClean="0">
                <a:latin typeface="Gill Sans MT" panose="020B0502020104020203" pitchFamily="34" charset="0"/>
              </a:rPr>
              <a:t>Arents</a:t>
            </a:r>
            <a:r>
              <a:rPr lang="en-US" b="1" dirty="0">
                <a:latin typeface="Gill Sans MT" panose="020B0502020104020203" pitchFamily="34" charset="0"/>
              </a:rPr>
              <a:t>, G. Tobacco: its </a:t>
            </a:r>
            <a:r>
              <a:rPr lang="en-US" b="1" dirty="0" smtClean="0">
                <a:latin typeface="Gill Sans MT" panose="020B0502020104020203" pitchFamily="34" charset="0"/>
              </a:rPr>
              <a:t>history</a:t>
            </a:r>
          </a:p>
          <a:p>
            <a:pPr marL="0" indent="0">
              <a:buNone/>
            </a:pPr>
            <a:endParaRPr lang="en-US" dirty="0" smtClean="0">
              <a:latin typeface="Gill Sans MT" panose="020B0502020104020203" pitchFamily="34" charset="0"/>
            </a:endParaRPr>
          </a:p>
          <a:p>
            <a:pPr marL="0" indent="0" defTabSz="457200">
              <a:buNone/>
            </a:pPr>
            <a:r>
              <a:rPr lang="en-US" sz="2200" dirty="0" err="1" smtClean="0">
                <a:solidFill>
                  <a:srgbClr val="002060"/>
                </a:solidFill>
                <a:latin typeface="Gill Sans MT" panose="020B0502020104020203" pitchFamily="34" charset="0"/>
              </a:rPr>
              <a:t>Arents</a:t>
            </a:r>
            <a:r>
              <a:rPr lang="en-US" sz="2200" dirty="0" smtClean="0">
                <a:solidFill>
                  <a:srgbClr val="002060"/>
                </a:solidFill>
                <a:latin typeface="Gill Sans MT" panose="020B0502020104020203" pitchFamily="34" charset="0"/>
              </a:rPr>
              <a:t> </a:t>
            </a:r>
            <a:r>
              <a:rPr lang="en-US" sz="2200" dirty="0">
                <a:solidFill>
                  <a:srgbClr val="002060"/>
                </a:solidFill>
                <a:latin typeface="Gill Sans MT" panose="020B0502020104020203" pitchFamily="34" charset="0"/>
              </a:rPr>
              <a:t>Tobacco Collection. </a:t>
            </a:r>
            <a:r>
              <a:rPr lang="en-US" sz="2200" b="1" i="1" dirty="0">
                <a:solidFill>
                  <a:srgbClr val="002060"/>
                </a:solidFill>
                <a:latin typeface="Gill Sans MT" panose="020B0502020104020203" pitchFamily="34" charset="0"/>
              </a:rPr>
              <a:t>Tobacco: a </a:t>
            </a:r>
            <a:r>
              <a:rPr lang="en-US" sz="2200" b="1" i="1" dirty="0" smtClean="0">
                <a:solidFill>
                  <a:srgbClr val="002060"/>
                </a:solidFill>
                <a:latin typeface="Gill Sans MT" panose="020B0502020104020203" pitchFamily="34" charset="0"/>
              </a:rPr>
              <a:t>catalogue </a:t>
            </a:r>
            <a:r>
              <a:rPr lang="en-US" sz="2200" i="1" dirty="0" smtClean="0">
                <a:solidFill>
                  <a:srgbClr val="002060"/>
                </a:solidFill>
                <a:latin typeface="Gill Sans MT" panose="020B0502020104020203" pitchFamily="34" charset="0"/>
              </a:rPr>
              <a:t>of </a:t>
            </a:r>
            <a:r>
              <a:rPr lang="en-US" sz="2200" i="1" dirty="0">
                <a:solidFill>
                  <a:srgbClr val="002060"/>
                </a:solidFill>
                <a:latin typeface="Gill Sans MT" panose="020B0502020104020203" pitchFamily="34" charset="0"/>
              </a:rPr>
              <a:t>the books, manuscripts, and engravings acquired since 1942 in the </a:t>
            </a:r>
            <a:r>
              <a:rPr lang="en-US" sz="2200" i="1" dirty="0" err="1">
                <a:solidFill>
                  <a:srgbClr val="002060"/>
                </a:solidFill>
                <a:latin typeface="Gill Sans MT" panose="020B0502020104020203" pitchFamily="34" charset="0"/>
              </a:rPr>
              <a:t>Arents</a:t>
            </a:r>
            <a:r>
              <a:rPr lang="en-US" sz="2200" i="1" dirty="0">
                <a:solidFill>
                  <a:srgbClr val="002060"/>
                </a:solidFill>
                <a:latin typeface="Gill Sans MT" panose="020B0502020104020203" pitchFamily="34" charset="0"/>
              </a:rPr>
              <a:t> Tobacco Collection at the New York Public Library, from 1507 to the present</a:t>
            </a:r>
            <a:r>
              <a:rPr lang="en-US" sz="2200" dirty="0" smtClean="0">
                <a:solidFill>
                  <a:srgbClr val="002060"/>
                </a:solidFill>
                <a:latin typeface="Gill Sans MT" panose="020B0502020104020203" pitchFamily="34" charset="0"/>
              </a:rPr>
              <a:t>.</a:t>
            </a:r>
          </a:p>
          <a:p>
            <a:pPr marL="0" indent="0">
              <a:spcBef>
                <a:spcPts val="0"/>
              </a:spcBef>
              <a:buNone/>
            </a:pPr>
            <a:r>
              <a:rPr lang="en-US" dirty="0">
                <a:solidFill>
                  <a:srgbClr val="0070C0"/>
                </a:solidFill>
                <a:latin typeface="Gill Sans MT" panose="020B0502020104020203" pitchFamily="34" charset="0"/>
              </a:rPr>
              <a:t> </a:t>
            </a:r>
            <a:r>
              <a:rPr lang="en-US" dirty="0" smtClean="0">
                <a:solidFill>
                  <a:srgbClr val="0070C0"/>
                </a:solidFill>
                <a:latin typeface="Gill Sans MT" panose="020B0502020104020203" pitchFamily="34" charset="0"/>
              </a:rPr>
              <a:t>  </a:t>
            </a:r>
            <a:r>
              <a:rPr lang="en-US" b="1" dirty="0" err="1" smtClean="0">
                <a:latin typeface="Gill Sans MT" panose="020B0502020104020203" pitchFamily="34" charset="0"/>
              </a:rPr>
              <a:t>Arents</a:t>
            </a:r>
            <a:r>
              <a:rPr lang="en-US" b="1" dirty="0" smtClean="0">
                <a:latin typeface="Gill Sans MT" panose="020B0502020104020203" pitchFamily="34" charset="0"/>
              </a:rPr>
              <a:t> </a:t>
            </a:r>
            <a:r>
              <a:rPr lang="en-US" b="1" dirty="0">
                <a:latin typeface="Gill Sans MT" panose="020B0502020104020203" pitchFamily="34" charset="0"/>
              </a:rPr>
              <a:t>Tobacco Collection. Tobacco: a </a:t>
            </a:r>
            <a:endParaRPr lang="en-US" b="1" dirty="0" smtClean="0">
              <a:latin typeface="Gill Sans MT" panose="020B0502020104020203" pitchFamily="34" charset="0"/>
            </a:endParaRPr>
          </a:p>
          <a:p>
            <a:pPr marL="0" indent="0">
              <a:spcBef>
                <a:spcPts val="0"/>
              </a:spcBef>
              <a:buNone/>
            </a:pPr>
            <a:r>
              <a:rPr lang="en-US" b="1" dirty="0">
                <a:latin typeface="Gill Sans MT" panose="020B0502020104020203" pitchFamily="34" charset="0"/>
              </a:rPr>
              <a:t> </a:t>
            </a:r>
            <a:r>
              <a:rPr lang="en-US" b="1" dirty="0" smtClean="0">
                <a:latin typeface="Gill Sans MT" panose="020B0502020104020203" pitchFamily="34" charset="0"/>
              </a:rPr>
              <a:t>  catalogue</a:t>
            </a:r>
            <a:endParaRPr lang="en-US" b="1" dirty="0">
              <a:latin typeface="Gill Sans MT" panose="020B0502020104020203" pitchFamily="34" charset="0"/>
            </a:endParaRPr>
          </a:p>
          <a:p>
            <a:pPr marL="0" indent="0">
              <a:buNone/>
            </a:pPr>
            <a:endParaRPr lang="en-US" dirty="0"/>
          </a:p>
          <a:p>
            <a:pPr marL="0" indent="0">
              <a:buNone/>
            </a:pPr>
            <a:endParaRPr lang="en-US" dirty="0">
              <a:solidFill>
                <a:srgbClr val="0070C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3237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Editions</a:t>
            </a:r>
            <a:endParaRPr lang="en-US" dirty="0"/>
          </a:p>
        </p:txBody>
      </p:sp>
      <p:sp>
        <p:nvSpPr>
          <p:cNvPr id="3" name="Content Placeholder 2"/>
          <p:cNvSpPr>
            <a:spLocks noGrp="1"/>
          </p:cNvSpPr>
          <p:nvPr>
            <p:ph idx="1"/>
          </p:nvPr>
        </p:nvSpPr>
        <p:spPr/>
        <p:txBody>
          <a:bodyPr/>
          <a:lstStyle/>
          <a:p>
            <a:pPr marL="0" indent="0">
              <a:buNone/>
            </a:pPr>
            <a:r>
              <a:rPr lang="en-US" sz="2400" dirty="0" err="1" smtClean="0">
                <a:solidFill>
                  <a:srgbClr val="002060"/>
                </a:solidFill>
              </a:rPr>
              <a:t>Vicaire</a:t>
            </a:r>
            <a:r>
              <a:rPr lang="en-US" sz="2400" dirty="0" smtClean="0">
                <a:solidFill>
                  <a:srgbClr val="002060"/>
                </a:solidFill>
              </a:rPr>
              <a:t>, Georges. </a:t>
            </a:r>
            <a:r>
              <a:rPr lang="fr-FR" sz="2400" dirty="0" smtClean="0">
                <a:solidFill>
                  <a:srgbClr val="002060"/>
                </a:solidFill>
              </a:rPr>
              <a:t>Bibliographie gastronomique: la cuisine, la table, l'office, les aliments, les vins, les cuisiniers et les cuisinières … Paris: P. Rouquette et fils, 1890.</a:t>
            </a:r>
          </a:p>
          <a:p>
            <a:pPr marL="0" indent="0">
              <a:buNone/>
            </a:pPr>
            <a:r>
              <a:rPr lang="en-US" sz="3600" b="1" dirty="0" smtClean="0"/>
              <a:t>   </a:t>
            </a:r>
            <a:r>
              <a:rPr lang="en-US" sz="2800" b="1" dirty="0" err="1" smtClean="0"/>
              <a:t>Vicaire</a:t>
            </a:r>
            <a:r>
              <a:rPr lang="en-US" sz="2800" b="1" dirty="0" smtClean="0"/>
              <a:t>, G. </a:t>
            </a:r>
            <a:r>
              <a:rPr lang="en-US" sz="2800" b="1" dirty="0" err="1" smtClean="0"/>
              <a:t>Bibliographie</a:t>
            </a:r>
            <a:r>
              <a:rPr lang="en-US" sz="2800" b="1" dirty="0" smtClean="0"/>
              <a:t> </a:t>
            </a:r>
            <a:r>
              <a:rPr lang="en-US" sz="2800" b="1" dirty="0" err="1" smtClean="0"/>
              <a:t>gastronomique</a:t>
            </a:r>
            <a:endParaRPr lang="en-US" sz="2800" b="1" dirty="0" smtClean="0"/>
          </a:p>
          <a:p>
            <a:pPr marL="0" indent="0">
              <a:buNone/>
            </a:pPr>
            <a:endParaRPr lang="en-US" dirty="0" smtClean="0"/>
          </a:p>
          <a:p>
            <a:pPr marL="0" indent="0">
              <a:buNone/>
            </a:pPr>
            <a:r>
              <a:rPr lang="en-US" sz="2400" dirty="0" err="1" smtClean="0">
                <a:solidFill>
                  <a:srgbClr val="002060"/>
                </a:solidFill>
              </a:rPr>
              <a:t>Vicaire</a:t>
            </a:r>
            <a:r>
              <a:rPr lang="en-US" sz="2400" dirty="0" smtClean="0">
                <a:solidFill>
                  <a:srgbClr val="002060"/>
                </a:solidFill>
              </a:rPr>
              <a:t>, Georges. </a:t>
            </a:r>
            <a:r>
              <a:rPr lang="en-US" sz="2400" dirty="0" err="1" smtClean="0">
                <a:solidFill>
                  <a:srgbClr val="002060"/>
                </a:solidFill>
              </a:rPr>
              <a:t>Bibliographie</a:t>
            </a:r>
            <a:r>
              <a:rPr lang="en-US" sz="2400" dirty="0" smtClean="0">
                <a:solidFill>
                  <a:srgbClr val="002060"/>
                </a:solidFill>
              </a:rPr>
              <a:t> </a:t>
            </a:r>
            <a:r>
              <a:rPr lang="en-US" sz="2400" dirty="0" err="1" smtClean="0">
                <a:solidFill>
                  <a:srgbClr val="002060"/>
                </a:solidFill>
              </a:rPr>
              <a:t>gastronomique</a:t>
            </a:r>
            <a:r>
              <a:rPr lang="en-US" sz="2400" dirty="0" smtClean="0">
                <a:solidFill>
                  <a:srgbClr val="002060"/>
                </a:solidFill>
              </a:rPr>
              <a:t>: a bibliography of books appertaining to food … from the beginning of printing to 1890. </a:t>
            </a:r>
            <a:r>
              <a:rPr lang="en-US" sz="2400" b="1" dirty="0" smtClean="0">
                <a:solidFill>
                  <a:srgbClr val="002060"/>
                </a:solidFill>
              </a:rPr>
              <a:t>2</a:t>
            </a:r>
            <a:r>
              <a:rPr lang="en-US" sz="2400" b="1" baseline="30000" dirty="0" smtClean="0">
                <a:solidFill>
                  <a:srgbClr val="002060"/>
                </a:solidFill>
              </a:rPr>
              <a:t>nd</a:t>
            </a:r>
            <a:r>
              <a:rPr lang="en-US" sz="2400" b="1" dirty="0" smtClean="0">
                <a:solidFill>
                  <a:srgbClr val="002060"/>
                </a:solidFill>
              </a:rPr>
              <a:t> ed. </a:t>
            </a:r>
            <a:r>
              <a:rPr lang="en-US" sz="2400" dirty="0" smtClean="0">
                <a:solidFill>
                  <a:srgbClr val="002060"/>
                </a:solidFill>
              </a:rPr>
              <a:t>London: D. </a:t>
            </a:r>
            <a:r>
              <a:rPr lang="en-US" sz="2400" dirty="0" err="1" smtClean="0">
                <a:solidFill>
                  <a:srgbClr val="002060"/>
                </a:solidFill>
              </a:rPr>
              <a:t>Verschoyle</a:t>
            </a:r>
            <a:r>
              <a:rPr lang="en-US" sz="2400" dirty="0" smtClean="0">
                <a:solidFill>
                  <a:srgbClr val="002060"/>
                </a:solidFill>
              </a:rPr>
              <a:t>, Academic and Bibliographical Publications, 1954.</a:t>
            </a:r>
          </a:p>
          <a:p>
            <a:pPr marL="0" indent="0">
              <a:buNone/>
            </a:pPr>
            <a:r>
              <a:rPr lang="en-US" sz="2400" b="1" dirty="0" smtClean="0"/>
              <a:t>   </a:t>
            </a:r>
            <a:r>
              <a:rPr lang="en-US" sz="2800" b="1" dirty="0" err="1" smtClean="0"/>
              <a:t>Vicaire</a:t>
            </a:r>
            <a:r>
              <a:rPr lang="en-US" sz="2800" b="1" dirty="0" smtClean="0"/>
              <a:t>, G. </a:t>
            </a:r>
            <a:r>
              <a:rPr lang="en-US" sz="2800" b="1" dirty="0" err="1" smtClean="0"/>
              <a:t>Bibliographie</a:t>
            </a:r>
            <a:r>
              <a:rPr lang="en-US" sz="2800" b="1" dirty="0" smtClean="0"/>
              <a:t> </a:t>
            </a:r>
            <a:r>
              <a:rPr lang="en-US" sz="2800" b="1" dirty="0" err="1" smtClean="0"/>
              <a:t>gastronomique</a:t>
            </a:r>
            <a:r>
              <a:rPr lang="en-US" sz="2800" b="1" dirty="0" smtClean="0"/>
              <a:t> (2</a:t>
            </a:r>
            <a:r>
              <a:rPr lang="en-US" sz="2800" b="1" baseline="30000" dirty="0" smtClean="0"/>
              <a:t>nd</a:t>
            </a:r>
            <a:r>
              <a:rPr lang="en-US" sz="2800" b="1" dirty="0" smtClean="0"/>
              <a:t> ed.)</a:t>
            </a:r>
          </a:p>
          <a:p>
            <a:pPr marL="0" indent="0">
              <a:buNone/>
            </a:pPr>
            <a:endParaRPr lang="en-US" sz="2400" dirty="0"/>
          </a:p>
        </p:txBody>
      </p:sp>
    </p:spTree>
    <p:extLst>
      <p:ext uri="{BB962C8B-B14F-4D97-AF65-F5344CB8AC3E}">
        <p14:creationId xmlns:p14="http://schemas.microsoft.com/office/powerpoint/2010/main" val="2292593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Editions</a:t>
            </a:r>
            <a:endParaRPr lang="en-US" dirty="0">
              <a:solidFill>
                <a:schemeClr val="tx1">
                  <a:lumMod val="90000"/>
                  <a:lumOff val="10000"/>
                </a:schemeClr>
              </a:solidFill>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indent="0">
              <a:buNone/>
            </a:pPr>
            <a:r>
              <a:rPr lang="en-US" sz="2400" dirty="0" err="1" smtClean="0">
                <a:solidFill>
                  <a:srgbClr val="002060"/>
                </a:solidFill>
              </a:rPr>
              <a:t>Vicaire</a:t>
            </a:r>
            <a:r>
              <a:rPr lang="en-US" sz="2400" dirty="0" smtClean="0">
                <a:solidFill>
                  <a:srgbClr val="002060"/>
                </a:solidFill>
              </a:rPr>
              <a:t>, Georges. </a:t>
            </a:r>
            <a:r>
              <a:rPr lang="fr-FR" sz="2400" dirty="0" smtClean="0">
                <a:solidFill>
                  <a:srgbClr val="002060"/>
                </a:solidFill>
              </a:rPr>
              <a:t>Bibliographie gastronomique: la cuisine, la table, l'office, les aliments, les vins, les cuisiniers et les cuisinières, les gourmands et les gastronomes, … Paris: P. Rouquette et fils, 1890.</a:t>
            </a:r>
          </a:p>
          <a:p>
            <a:pPr marL="0" indent="0">
              <a:buNone/>
            </a:pPr>
            <a:r>
              <a:rPr lang="en-US" sz="2800" b="1" dirty="0" smtClean="0"/>
              <a:t>   </a:t>
            </a:r>
            <a:r>
              <a:rPr lang="en-US" sz="2800" b="1" dirty="0" err="1" smtClean="0"/>
              <a:t>Vicaire</a:t>
            </a:r>
            <a:r>
              <a:rPr lang="en-US" sz="2800" b="1" dirty="0" smtClean="0"/>
              <a:t>, G. </a:t>
            </a:r>
            <a:r>
              <a:rPr lang="en-US" sz="2800" b="1" dirty="0" err="1" smtClean="0"/>
              <a:t>Bibliographie</a:t>
            </a:r>
            <a:r>
              <a:rPr lang="en-US" sz="2800" b="1" dirty="0" smtClean="0"/>
              <a:t> </a:t>
            </a:r>
            <a:r>
              <a:rPr lang="en-US" sz="2800" b="1" dirty="0" err="1" smtClean="0"/>
              <a:t>gastronomique</a:t>
            </a:r>
            <a:endParaRPr lang="en-US" sz="2800" b="1" dirty="0" smtClean="0"/>
          </a:p>
          <a:p>
            <a:pPr marL="0" indent="0">
              <a:buNone/>
            </a:pPr>
            <a:endParaRPr lang="en-US" sz="2400" dirty="0" smtClean="0"/>
          </a:p>
          <a:p>
            <a:pPr marL="0" indent="0">
              <a:buNone/>
            </a:pPr>
            <a:r>
              <a:rPr lang="en-US" sz="2400" b="1" dirty="0" smtClean="0">
                <a:solidFill>
                  <a:srgbClr val="002060"/>
                </a:solidFill>
              </a:rPr>
              <a:t>1978 reprint </a:t>
            </a:r>
            <a:r>
              <a:rPr lang="en-US" sz="2400" dirty="0" smtClean="0">
                <a:solidFill>
                  <a:srgbClr val="002060"/>
                </a:solidFill>
              </a:rPr>
              <a:t>of the 1890 edition with identical title (columns </a:t>
            </a:r>
            <a:r>
              <a:rPr lang="en-US" sz="2400" b="1" dirty="0" smtClean="0">
                <a:solidFill>
                  <a:srgbClr val="002060"/>
                </a:solidFill>
              </a:rPr>
              <a:t>numbered differently </a:t>
            </a:r>
            <a:r>
              <a:rPr lang="en-US" sz="2400" dirty="0" smtClean="0">
                <a:solidFill>
                  <a:srgbClr val="002060"/>
                </a:solidFill>
              </a:rPr>
              <a:t>– treat as a different edition)</a:t>
            </a:r>
          </a:p>
          <a:p>
            <a:pPr marL="0" indent="0">
              <a:buNone/>
            </a:pPr>
            <a:r>
              <a:rPr lang="en-US" sz="2400" dirty="0" smtClean="0"/>
              <a:t>   </a:t>
            </a:r>
            <a:r>
              <a:rPr lang="en-US" sz="2800" b="1" dirty="0" err="1" smtClean="0"/>
              <a:t>Vicaire</a:t>
            </a:r>
            <a:r>
              <a:rPr lang="en-US" sz="2800" b="1" dirty="0" smtClean="0"/>
              <a:t>, G. </a:t>
            </a:r>
            <a:r>
              <a:rPr lang="en-US" sz="2800" b="1" dirty="0" err="1" smtClean="0"/>
              <a:t>Bibliographie</a:t>
            </a:r>
            <a:r>
              <a:rPr lang="en-US" sz="2800" b="1" dirty="0" smtClean="0"/>
              <a:t> </a:t>
            </a:r>
            <a:r>
              <a:rPr lang="en-US" sz="2800" b="1" dirty="0" err="1" smtClean="0"/>
              <a:t>gastronomique</a:t>
            </a:r>
            <a:r>
              <a:rPr lang="en-US" sz="2800" b="1" dirty="0" smtClean="0"/>
              <a:t> (1978 </a:t>
            </a:r>
          </a:p>
          <a:p>
            <a:pPr marL="0" indent="0">
              <a:buNone/>
            </a:pPr>
            <a:r>
              <a:rPr lang="en-US" sz="2800" b="1" dirty="0"/>
              <a:t> </a:t>
            </a:r>
            <a:r>
              <a:rPr lang="en-US" sz="2800" b="1" dirty="0" smtClean="0"/>
              <a:t>  edition)</a:t>
            </a:r>
          </a:p>
          <a:p>
            <a:pPr marL="0" indent="0">
              <a:buNone/>
            </a:pPr>
            <a:endParaRPr lang="en-US" sz="2400" dirty="0"/>
          </a:p>
        </p:txBody>
      </p:sp>
    </p:spTree>
    <p:extLst>
      <p:ext uri="{BB962C8B-B14F-4D97-AF65-F5344CB8AC3E}">
        <p14:creationId xmlns:p14="http://schemas.microsoft.com/office/powerpoint/2010/main" val="218703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Editions</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pPr marL="0" indent="0">
              <a:buNone/>
            </a:pPr>
            <a:r>
              <a:rPr lang="en-US" sz="2400" dirty="0" smtClean="0">
                <a:solidFill>
                  <a:srgbClr val="002060"/>
                </a:solidFill>
              </a:rPr>
              <a:t>Gaines, Pierce Welch. Political works of concealed authorship during the administrations of Washington, Adams, and Jefferson, 1789-1809, with attributions</a:t>
            </a:r>
            <a:r>
              <a:rPr lang="en-US" sz="2400" dirty="0" smtClean="0"/>
              <a:t>.</a:t>
            </a:r>
          </a:p>
          <a:p>
            <a:pPr marL="0" indent="0">
              <a:spcBef>
                <a:spcPts val="0"/>
              </a:spcBef>
              <a:buNone/>
            </a:pPr>
            <a:r>
              <a:rPr lang="en-US" sz="2400" dirty="0" smtClean="0"/>
              <a:t>   </a:t>
            </a:r>
            <a:r>
              <a:rPr lang="en-US" sz="2800" b="1" dirty="0" smtClean="0"/>
              <a:t>Gaines, P.W. Political works of concealed authorship </a:t>
            </a:r>
          </a:p>
          <a:p>
            <a:pPr marL="0" indent="0">
              <a:spcBef>
                <a:spcPts val="0"/>
              </a:spcBef>
              <a:buNone/>
            </a:pPr>
            <a:r>
              <a:rPr lang="en-US" sz="2800" b="1" dirty="0" smtClean="0"/>
              <a:t>   during the administrations of Washington, Adams, and   </a:t>
            </a:r>
          </a:p>
          <a:p>
            <a:pPr marL="0" indent="0">
              <a:spcBef>
                <a:spcPts val="0"/>
              </a:spcBef>
              <a:buNone/>
            </a:pPr>
            <a:r>
              <a:rPr lang="en-US" sz="2800" b="1" dirty="0"/>
              <a:t> </a:t>
            </a:r>
            <a:r>
              <a:rPr lang="en-US" sz="2800" b="1" dirty="0" smtClean="0"/>
              <a:t>  Jefferson, 1789-1809</a:t>
            </a:r>
            <a:endParaRPr lang="en-US" sz="2800" b="1" dirty="0"/>
          </a:p>
          <a:p>
            <a:pPr marL="0" indent="0">
              <a:buNone/>
            </a:pPr>
            <a:endParaRPr lang="en-US" sz="2400" dirty="0" smtClean="0"/>
          </a:p>
          <a:p>
            <a:pPr marL="0" indent="0">
              <a:buNone/>
            </a:pPr>
            <a:r>
              <a:rPr lang="en-US" sz="2600" dirty="0" smtClean="0">
                <a:solidFill>
                  <a:srgbClr val="002060"/>
                </a:solidFill>
              </a:rPr>
              <a:t>Gaines, Pierce Welch. Political works of concealed authorship in the United States, 1789-1810: with attributions.  Rev. and enl. ed.     </a:t>
            </a:r>
            <a:r>
              <a:rPr lang="en-US" sz="2600" i="1" dirty="0" smtClean="0">
                <a:solidFill>
                  <a:srgbClr val="C00000"/>
                </a:solidFill>
              </a:rPr>
              <a:t>Note: previous edition has different title</a:t>
            </a:r>
            <a:endParaRPr lang="en-US" sz="2600" dirty="0" smtClean="0">
              <a:solidFill>
                <a:srgbClr val="C00000"/>
              </a:solidFill>
            </a:endParaRPr>
          </a:p>
          <a:p>
            <a:pPr marL="0" indent="0">
              <a:spcBef>
                <a:spcPts val="0"/>
              </a:spcBef>
              <a:buNone/>
            </a:pPr>
            <a:r>
              <a:rPr lang="en-US" sz="2400" dirty="0" smtClean="0"/>
              <a:t>   </a:t>
            </a:r>
            <a:r>
              <a:rPr lang="en-US" sz="3000" b="1" dirty="0" smtClean="0"/>
              <a:t>Gaines, P.W. Political works of concealed authorship </a:t>
            </a:r>
          </a:p>
          <a:p>
            <a:pPr marL="0" indent="0">
              <a:spcBef>
                <a:spcPts val="0"/>
              </a:spcBef>
              <a:buNone/>
            </a:pPr>
            <a:r>
              <a:rPr lang="en-US" sz="3000" b="1" dirty="0"/>
              <a:t> </a:t>
            </a:r>
            <a:r>
              <a:rPr lang="en-US" sz="3000" b="1" dirty="0" smtClean="0"/>
              <a:t>  in the United States, 1789-1810 </a:t>
            </a:r>
            <a:endParaRPr lang="en-US" sz="3000" b="1" dirty="0"/>
          </a:p>
        </p:txBody>
      </p:sp>
    </p:spTree>
    <p:extLst>
      <p:ext uri="{BB962C8B-B14F-4D97-AF65-F5344CB8AC3E}">
        <p14:creationId xmlns:p14="http://schemas.microsoft.com/office/powerpoint/2010/main" val="3788510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28600" y="762000"/>
            <a:ext cx="2598783" cy="2815983"/>
          </a:xfrm>
          <a:prstGeom prst="rect">
            <a:avLst/>
          </a:prstGeom>
        </p:spPr>
      </p:pic>
      <p:pic>
        <p:nvPicPr>
          <p:cNvPr id="7" name="Picture 6"/>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438400" y="2514600"/>
            <a:ext cx="3363685" cy="4076241"/>
          </a:xfrm>
          <a:prstGeom prst="rect">
            <a:avLst/>
          </a:prstGeom>
        </p:spPr>
      </p:pic>
      <p:sp>
        <p:nvSpPr>
          <p:cNvPr id="8" name="TextBox 7"/>
          <p:cNvSpPr txBox="1"/>
          <p:nvPr/>
        </p:nvSpPr>
        <p:spPr>
          <a:xfrm>
            <a:off x="3280591" y="914400"/>
            <a:ext cx="5326017" cy="954107"/>
          </a:xfrm>
          <a:prstGeom prst="rect">
            <a:avLst/>
          </a:prstGeom>
          <a:noFill/>
        </p:spPr>
        <p:txBody>
          <a:bodyPr wrap="square" rtlCol="0">
            <a:spAutoFit/>
          </a:bodyPr>
          <a:lstStyle/>
          <a:p>
            <a:r>
              <a:rPr lang="en-US" sz="2800" dirty="0" smtClean="0">
                <a:latin typeface="Gill Sans MT" panose="020B0502020104020203" pitchFamily="34" charset="0"/>
              </a:rPr>
              <a:t>Smith, J. Descriptive catalogue of friends’ books</a:t>
            </a:r>
            <a:endParaRPr lang="en-US" sz="2800" dirty="0">
              <a:latin typeface="Gill Sans MT" panose="020B0502020104020203" pitchFamily="34" charset="0"/>
            </a:endParaRPr>
          </a:p>
        </p:txBody>
      </p:sp>
      <p:sp>
        <p:nvSpPr>
          <p:cNvPr id="9" name="TextBox 8"/>
          <p:cNvSpPr txBox="1"/>
          <p:nvPr/>
        </p:nvSpPr>
        <p:spPr>
          <a:xfrm>
            <a:off x="5802084" y="2543503"/>
            <a:ext cx="3189515" cy="2677656"/>
          </a:xfrm>
          <a:prstGeom prst="rect">
            <a:avLst/>
          </a:prstGeom>
          <a:noFill/>
        </p:spPr>
        <p:txBody>
          <a:bodyPr wrap="square" rtlCol="0">
            <a:spAutoFit/>
          </a:bodyPr>
          <a:lstStyle/>
          <a:p>
            <a:endParaRPr lang="en-US" sz="2800" dirty="0">
              <a:latin typeface="Gill Sans MT" panose="020B0502020104020203" pitchFamily="34" charset="0"/>
            </a:endParaRPr>
          </a:p>
          <a:p>
            <a:endParaRPr lang="en-US" sz="2800" dirty="0" smtClean="0">
              <a:latin typeface="Gill Sans MT" panose="020B0502020104020203" pitchFamily="34" charset="0"/>
            </a:endParaRPr>
          </a:p>
          <a:p>
            <a:r>
              <a:rPr lang="en-US" sz="2800" dirty="0" smtClean="0">
                <a:latin typeface="Gill Sans MT" panose="020B0502020104020203" pitchFamily="34" charset="0"/>
              </a:rPr>
              <a:t>Smith, J. Supplement to a descriptive catalogue of friends’ books</a:t>
            </a:r>
            <a:endParaRPr lang="en-US" sz="2800" dirty="0">
              <a:latin typeface="Gill Sans MT" panose="020B0502020104020203" pitchFamily="34" charset="0"/>
            </a:endParaRPr>
          </a:p>
        </p:txBody>
      </p:sp>
    </p:spTree>
    <p:extLst>
      <p:ext uri="{BB962C8B-B14F-4D97-AF65-F5344CB8AC3E}">
        <p14:creationId xmlns:p14="http://schemas.microsoft.com/office/powerpoint/2010/main" val="2049790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Supplements</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rgbClr val="002060"/>
                </a:solidFill>
              </a:rPr>
              <a:t>Ferguson, John Alexander. Bibliography of Australia.</a:t>
            </a:r>
          </a:p>
          <a:p>
            <a:pPr marL="0" indent="0">
              <a:buNone/>
            </a:pPr>
            <a:r>
              <a:rPr lang="en-US" sz="2400" dirty="0">
                <a:solidFill>
                  <a:srgbClr val="002060"/>
                </a:solidFill>
              </a:rPr>
              <a:t> </a:t>
            </a:r>
            <a:r>
              <a:rPr lang="en-US" sz="2400" dirty="0" smtClean="0">
                <a:solidFill>
                  <a:srgbClr val="002060"/>
                </a:solidFill>
              </a:rPr>
              <a:t>  </a:t>
            </a:r>
            <a:r>
              <a:rPr lang="en-US" sz="2800" b="1" dirty="0" smtClean="0"/>
              <a:t>Ferguson, J.A. Bibliography of Australia</a:t>
            </a:r>
          </a:p>
          <a:p>
            <a:pPr marL="0" indent="0">
              <a:buNone/>
            </a:pPr>
            <a:endParaRPr lang="en-US" dirty="0"/>
          </a:p>
          <a:p>
            <a:pPr marL="0" indent="0">
              <a:spcBef>
                <a:spcPts val="0"/>
              </a:spcBef>
              <a:buNone/>
            </a:pPr>
            <a:r>
              <a:rPr lang="en-US" sz="2400" strike="sngStrike" dirty="0" err="1" smtClean="0">
                <a:solidFill>
                  <a:srgbClr val="002060"/>
                </a:solidFill>
              </a:rPr>
              <a:t>Monash</a:t>
            </a:r>
            <a:r>
              <a:rPr lang="en-US" sz="2400" strike="sngStrike" dirty="0" smtClean="0">
                <a:solidFill>
                  <a:srgbClr val="002060"/>
                </a:solidFill>
              </a:rPr>
              <a:t> University. Library. The</a:t>
            </a:r>
            <a:r>
              <a:rPr lang="en-US" sz="2400" dirty="0" smtClean="0">
                <a:solidFill>
                  <a:srgbClr val="002060"/>
                </a:solidFill>
              </a:rPr>
              <a:t> </a:t>
            </a:r>
            <a:r>
              <a:rPr lang="en-US" sz="2400" dirty="0" err="1" smtClean="0">
                <a:solidFill>
                  <a:srgbClr val="002060"/>
                </a:solidFill>
              </a:rPr>
              <a:t>Monash</a:t>
            </a:r>
            <a:r>
              <a:rPr lang="en-US" sz="2400" dirty="0" smtClean="0">
                <a:solidFill>
                  <a:srgbClr val="002060"/>
                </a:solidFill>
              </a:rPr>
              <a:t> University Library supplement to John Alexander Ferguson's Bibliography of Australia.</a:t>
            </a:r>
          </a:p>
          <a:p>
            <a:pPr marL="0" indent="0">
              <a:spcBef>
                <a:spcPts val="0"/>
              </a:spcBef>
              <a:buNone/>
            </a:pPr>
            <a:r>
              <a:rPr lang="en-US" dirty="0"/>
              <a:t> </a:t>
            </a:r>
            <a:r>
              <a:rPr lang="en-US" dirty="0" smtClean="0"/>
              <a:t>  </a:t>
            </a:r>
            <a:r>
              <a:rPr lang="en-US" sz="2800" b="1" dirty="0" err="1" smtClean="0"/>
              <a:t>Monash</a:t>
            </a:r>
            <a:r>
              <a:rPr lang="en-US" sz="2800" b="1" dirty="0" smtClean="0"/>
              <a:t> University Library supplement to John </a:t>
            </a:r>
          </a:p>
          <a:p>
            <a:pPr marL="0" indent="0">
              <a:spcBef>
                <a:spcPts val="0"/>
              </a:spcBef>
              <a:buNone/>
            </a:pPr>
            <a:r>
              <a:rPr lang="en-US" sz="2800" b="1" dirty="0"/>
              <a:t> </a:t>
            </a:r>
            <a:r>
              <a:rPr lang="en-US" sz="2800" b="1" dirty="0" smtClean="0"/>
              <a:t>  Alexander Ferguson’s Bibliography of Australia</a:t>
            </a:r>
            <a:endParaRPr lang="en-US" sz="2800" b="1" dirty="0"/>
          </a:p>
        </p:txBody>
      </p:sp>
    </p:spTree>
    <p:extLst>
      <p:ext uri="{BB962C8B-B14F-4D97-AF65-F5344CB8AC3E}">
        <p14:creationId xmlns:p14="http://schemas.microsoft.com/office/powerpoint/2010/main" val="2293252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2060"/>
                </a:solidFill>
              </a:rPr>
              <a:t>Flake, Chad J. A Mormon bibliography, 1830-1930: books, pamphlets, periodicals, and broadsides relating to the first century of Mormonism.</a:t>
            </a:r>
          </a:p>
          <a:p>
            <a:pPr marL="0" indent="0">
              <a:buNone/>
            </a:pPr>
            <a:r>
              <a:rPr lang="en-US" sz="2800" b="1" dirty="0"/>
              <a:t> </a:t>
            </a:r>
            <a:r>
              <a:rPr lang="en-US" sz="2800" b="1" dirty="0" smtClean="0"/>
              <a:t>  Flake, C.J. Mormon bibliography, 1830-1930</a:t>
            </a:r>
          </a:p>
          <a:p>
            <a:pPr marL="0" indent="0">
              <a:buNone/>
            </a:pPr>
            <a:endParaRPr lang="en-US" sz="2400" dirty="0"/>
          </a:p>
          <a:p>
            <a:pPr marL="0" indent="0">
              <a:buNone/>
            </a:pPr>
            <a:r>
              <a:rPr lang="en-US" sz="2400" dirty="0" smtClean="0">
                <a:solidFill>
                  <a:srgbClr val="002060"/>
                </a:solidFill>
              </a:rPr>
              <a:t>Flake, Chad J. Mormon bibliography, 1830-1930. Ten year </a:t>
            </a:r>
            <a:r>
              <a:rPr lang="en-US" sz="2400" b="1" dirty="0" smtClean="0">
                <a:solidFill>
                  <a:srgbClr val="002060"/>
                </a:solidFill>
              </a:rPr>
              <a:t>supplement </a:t>
            </a:r>
          </a:p>
          <a:p>
            <a:pPr marL="0" indent="0">
              <a:spcBef>
                <a:spcPts val="0"/>
              </a:spcBef>
              <a:buNone/>
            </a:pPr>
            <a:r>
              <a:rPr lang="en-US" sz="2400" dirty="0"/>
              <a:t> </a:t>
            </a:r>
            <a:r>
              <a:rPr lang="en-US" sz="2400" dirty="0" smtClean="0"/>
              <a:t>  </a:t>
            </a:r>
            <a:r>
              <a:rPr lang="en-US" sz="2800" b="1" dirty="0" smtClean="0"/>
              <a:t>Flake, C.J. Mormon bibliography, 1830-1930    </a:t>
            </a:r>
          </a:p>
          <a:p>
            <a:pPr marL="0" indent="0">
              <a:spcBef>
                <a:spcPts val="0"/>
              </a:spcBef>
              <a:buNone/>
            </a:pPr>
            <a:r>
              <a:rPr lang="en-US" sz="2800" b="1" dirty="0"/>
              <a:t> </a:t>
            </a:r>
            <a:r>
              <a:rPr lang="en-US" sz="2800" b="1" dirty="0" smtClean="0"/>
              <a:t>  (supplement)</a:t>
            </a:r>
            <a:endParaRPr lang="en-US" sz="2800" b="1" dirty="0"/>
          </a:p>
        </p:txBody>
      </p:sp>
    </p:spTree>
    <p:extLst>
      <p:ext uri="{BB962C8B-B14F-4D97-AF65-F5344CB8AC3E}">
        <p14:creationId xmlns:p14="http://schemas.microsoft.com/office/powerpoint/2010/main" val="835394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2060"/>
                </a:solidFill>
              </a:rPr>
              <a:t>Flake, Chad J. A Mormon bibliography, 1830-1930: books, pamphlets, periodicals, and broadsides relating to the first century of Mormonism.</a:t>
            </a:r>
          </a:p>
          <a:p>
            <a:pPr marL="0" indent="0">
              <a:buNone/>
            </a:pPr>
            <a:r>
              <a:rPr lang="en-US" sz="2800" b="1" dirty="0" smtClean="0"/>
              <a:t>   Flake, C.J. Mormon bibliography, 1830-1930</a:t>
            </a:r>
          </a:p>
          <a:p>
            <a:pPr marL="0" indent="0">
              <a:spcBef>
                <a:spcPts val="0"/>
              </a:spcBef>
              <a:buNone/>
            </a:pPr>
            <a:endParaRPr lang="en-US" sz="2400" dirty="0" smtClean="0">
              <a:solidFill>
                <a:srgbClr val="002060"/>
              </a:solidFill>
            </a:endParaRPr>
          </a:p>
          <a:p>
            <a:pPr marL="0" indent="0">
              <a:spcBef>
                <a:spcPts val="0"/>
              </a:spcBef>
              <a:buNone/>
            </a:pPr>
            <a:endParaRPr lang="en-US" sz="2400" dirty="0">
              <a:solidFill>
                <a:srgbClr val="002060"/>
              </a:solidFill>
            </a:endParaRPr>
          </a:p>
          <a:p>
            <a:pPr marL="0" indent="0">
              <a:spcBef>
                <a:spcPts val="0"/>
              </a:spcBef>
              <a:buNone/>
            </a:pPr>
            <a:r>
              <a:rPr lang="en-US" sz="2400" dirty="0" smtClean="0">
                <a:solidFill>
                  <a:srgbClr val="002060"/>
                </a:solidFill>
              </a:rPr>
              <a:t>Flake, Chad J. A Mormon bibliography, 1830-1930. </a:t>
            </a:r>
            <a:r>
              <a:rPr lang="en-US" sz="2400" b="1" dirty="0" smtClean="0">
                <a:solidFill>
                  <a:srgbClr val="002060"/>
                </a:solidFill>
              </a:rPr>
              <a:t>Indexes</a:t>
            </a:r>
            <a:r>
              <a:rPr lang="en-US" sz="2400" dirty="0" smtClean="0">
                <a:solidFill>
                  <a:srgbClr val="002060"/>
                </a:solidFill>
              </a:rPr>
              <a:t> to A Mormon bibliography and Ten year supplement.</a:t>
            </a:r>
          </a:p>
          <a:p>
            <a:pPr marL="0" indent="0">
              <a:spcBef>
                <a:spcPts val="0"/>
              </a:spcBef>
              <a:buNone/>
            </a:pPr>
            <a:r>
              <a:rPr lang="en-US" sz="2800" b="1" dirty="0"/>
              <a:t> </a:t>
            </a:r>
            <a:r>
              <a:rPr lang="en-US" sz="2800" b="1" dirty="0" smtClean="0"/>
              <a:t>  Flake, C.J. Mormon bibliography, 1830-1930 </a:t>
            </a:r>
          </a:p>
          <a:p>
            <a:pPr marL="0" indent="0">
              <a:spcBef>
                <a:spcPts val="0"/>
              </a:spcBef>
              <a:buNone/>
            </a:pPr>
            <a:r>
              <a:rPr lang="en-US" sz="2800" b="1" dirty="0"/>
              <a:t> </a:t>
            </a:r>
            <a:r>
              <a:rPr lang="en-US" sz="2800" b="1" dirty="0" smtClean="0"/>
              <a:t>  (indexes)</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00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for a Bibliography</a:t>
            </a:r>
            <a:endParaRPr lang="en-US" dirty="0"/>
          </a:p>
        </p:txBody>
      </p:sp>
      <p:pic>
        <p:nvPicPr>
          <p:cNvPr id="4" name="Content Placeholder 3"/>
          <p:cNvPicPr>
            <a:picLocks noGrp="1"/>
          </p:cNvPicPr>
          <p:nvPr>
            <p:ph idx="1"/>
          </p:nvPr>
        </p:nvPicPr>
        <p:blipFill rotWithShape="1">
          <a:blip r:embed="rId3"/>
          <a:srcRect l="54327" t="23358" r="10577" b="12838"/>
          <a:stretch/>
        </p:blipFill>
        <p:spPr bwMode="auto">
          <a:xfrm>
            <a:off x="457200" y="1371600"/>
            <a:ext cx="8229600" cy="4284062"/>
          </a:xfrm>
          <a:prstGeom prst="rect">
            <a:avLst/>
          </a:prstGeom>
          <a:ln cmpd="sng">
            <a:solidFill>
              <a:schemeClr val="tx1"/>
            </a:solidFill>
          </a:ln>
          <a:extLst>
            <a:ext uri="{53640926-AAD7-44D8-BBD7-CCE9431645EC}">
              <a14:shadowObscured xmlns:a14="http://schemas.microsoft.com/office/drawing/2010/main"/>
            </a:ext>
          </a:extLst>
        </p:spPr>
      </p:pic>
      <p:sp>
        <p:nvSpPr>
          <p:cNvPr id="6" name="Oval 5"/>
          <p:cNvSpPr/>
          <p:nvPr/>
        </p:nvSpPr>
        <p:spPr>
          <a:xfrm>
            <a:off x="1048870" y="4090737"/>
            <a:ext cx="1295400" cy="304800"/>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96570" y="1948314"/>
            <a:ext cx="47244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10" name="TextBox 9"/>
          <p:cNvSpPr txBox="1"/>
          <p:nvPr/>
        </p:nvSpPr>
        <p:spPr>
          <a:xfrm>
            <a:off x="2438400" y="4724400"/>
            <a:ext cx="4076700" cy="646331"/>
          </a:xfrm>
          <a:prstGeom prst="rect">
            <a:avLst/>
          </a:prstGeom>
          <a:solidFill>
            <a:schemeClr val="bg1"/>
          </a:solidFill>
        </p:spPr>
        <p:txBody>
          <a:bodyPr wrap="square" rtlCol="0">
            <a:spAutoFit/>
          </a:bodyPr>
          <a:lstStyle/>
          <a:p>
            <a:endParaRPr lang="en-US" dirty="0" smtClean="0"/>
          </a:p>
          <a:p>
            <a:endParaRPr lang="en-US" dirty="0"/>
          </a:p>
        </p:txBody>
      </p:sp>
      <p:sp>
        <p:nvSpPr>
          <p:cNvPr id="11" name="TextBox 10"/>
          <p:cNvSpPr txBox="1"/>
          <p:nvPr/>
        </p:nvSpPr>
        <p:spPr>
          <a:xfrm>
            <a:off x="1048870" y="5047565"/>
            <a:ext cx="647700" cy="430887"/>
          </a:xfrm>
          <a:prstGeom prst="rect">
            <a:avLst/>
          </a:prstGeom>
          <a:solidFill>
            <a:schemeClr val="bg1"/>
          </a:solidFill>
        </p:spPr>
        <p:txBody>
          <a:bodyPr wrap="square" rtlCol="0">
            <a:spAutoFit/>
          </a:bodyPr>
          <a:lstStyle/>
          <a:p>
            <a:endParaRPr lang="en-US" sz="1100" dirty="0" smtClean="0"/>
          </a:p>
          <a:p>
            <a:endParaRPr lang="en-US" sz="1100" dirty="0" smtClean="0"/>
          </a:p>
        </p:txBody>
      </p:sp>
    </p:spTree>
    <p:extLst>
      <p:ext uri="{BB962C8B-B14F-4D97-AF65-F5344CB8AC3E}">
        <p14:creationId xmlns:p14="http://schemas.microsoft.com/office/powerpoint/2010/main" val="3778649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Old Citation Forms - Public Display</a:t>
            </a:r>
            <a:br>
              <a:rPr lang="en-US" dirty="0" smtClean="0">
                <a:latin typeface="Gill Sans MT" panose="020B0502020104020203" pitchFamily="34" charset="0"/>
              </a:rPr>
            </a:br>
            <a:endParaRPr lang="en-US" dirty="0">
              <a:latin typeface="Gill Sans MT" panose="020B0502020104020203" pitchFamily="34" charset="0"/>
            </a:endParaRPr>
          </a:p>
        </p:txBody>
      </p:sp>
      <p:pic>
        <p:nvPicPr>
          <p:cNvPr id="5" name="Content Placeholder 4"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28519"/>
          <a:stretch/>
        </p:blipFill>
        <p:spPr>
          <a:xfrm>
            <a:off x="-87633" y="2514600"/>
            <a:ext cx="9198976" cy="2117704"/>
          </a:xfrm>
        </p:spPr>
      </p:pic>
      <p:sp>
        <p:nvSpPr>
          <p:cNvPr id="3" name="TextBox 2"/>
          <p:cNvSpPr txBox="1"/>
          <p:nvPr/>
        </p:nvSpPr>
        <p:spPr>
          <a:xfrm>
            <a:off x="762000" y="5638800"/>
            <a:ext cx="8001000" cy="523220"/>
          </a:xfrm>
          <a:prstGeom prst="rect">
            <a:avLst/>
          </a:prstGeom>
          <a:noFill/>
        </p:spPr>
        <p:txBody>
          <a:bodyPr wrap="square" rtlCol="0">
            <a:spAutoFit/>
          </a:bodyPr>
          <a:lstStyle/>
          <a:p>
            <a:r>
              <a:rPr lang="en-US" sz="2800" dirty="0">
                <a:latin typeface="Gill Sans MT" panose="020B0502020104020203" pitchFamily="34" charset="0"/>
              </a:rPr>
              <a:t>(Stanford University Library catalog via </a:t>
            </a:r>
            <a:r>
              <a:rPr lang="en-US" sz="2800" dirty="0" err="1">
                <a:latin typeface="Gill Sans MT" panose="020B0502020104020203" pitchFamily="34" charset="0"/>
              </a:rPr>
              <a:t>WorldCat</a:t>
            </a:r>
            <a:r>
              <a:rPr lang="en-US" sz="2800" dirty="0">
                <a:latin typeface="Gill Sans MT" panose="020B0502020104020203" pitchFamily="34" charset="0"/>
              </a:rPr>
              <a:t>)</a:t>
            </a:r>
            <a:endParaRPr lang="en-US" sz="2800" dirty="0"/>
          </a:p>
        </p:txBody>
      </p:sp>
    </p:spTree>
    <p:extLst>
      <p:ext uri="{BB962C8B-B14F-4D97-AF65-F5344CB8AC3E}">
        <p14:creationId xmlns:p14="http://schemas.microsoft.com/office/powerpoint/2010/main" val="78064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en-US" sz="3600" dirty="0" smtClean="0">
                <a:latin typeface="Gill Sans MT" panose="020B0502020104020203" pitchFamily="34" charset="0"/>
              </a:rPr>
              <a:t/>
            </a:r>
            <a:br>
              <a:rPr lang="en-US" sz="3600" dirty="0" smtClean="0">
                <a:latin typeface="Gill Sans MT" panose="020B0502020104020203" pitchFamily="34" charset="0"/>
              </a:rPr>
            </a:br>
            <a:r>
              <a:rPr lang="en-US" sz="3600" dirty="0" smtClean="0">
                <a:latin typeface="Gill Sans MT" panose="020B0502020104020203" pitchFamily="34" charset="0"/>
              </a:rPr>
              <a:t>New </a:t>
            </a:r>
            <a:r>
              <a:rPr lang="en-US" sz="3600" dirty="0">
                <a:latin typeface="Gill Sans MT" panose="020B0502020104020203" pitchFamily="34" charset="0"/>
              </a:rPr>
              <a:t>C</a:t>
            </a:r>
            <a:r>
              <a:rPr lang="en-US" sz="3600" dirty="0" smtClean="0">
                <a:latin typeface="Gill Sans MT" panose="020B0502020104020203" pitchFamily="34" charset="0"/>
              </a:rPr>
              <a:t>itation Forms - </a:t>
            </a:r>
            <a:r>
              <a:rPr lang="en-US" sz="3600" dirty="0">
                <a:latin typeface="Gill Sans MT" panose="020B0502020104020203" pitchFamily="34" charset="0"/>
              </a:rPr>
              <a:t>P</a:t>
            </a:r>
            <a:r>
              <a:rPr lang="en-US" sz="3600" dirty="0" smtClean="0">
                <a:latin typeface="Gill Sans MT" panose="020B0502020104020203" pitchFamily="34" charset="0"/>
              </a:rPr>
              <a:t>ublic </a:t>
            </a:r>
            <a:r>
              <a:rPr lang="en-US" sz="3600" dirty="0">
                <a:latin typeface="Gill Sans MT" panose="020B0502020104020203" pitchFamily="34" charset="0"/>
              </a:rPr>
              <a:t>D</a:t>
            </a:r>
            <a:r>
              <a:rPr lang="en-US" sz="3600" dirty="0" smtClean="0">
                <a:latin typeface="Gill Sans MT" panose="020B0502020104020203" pitchFamily="34" charset="0"/>
              </a:rPr>
              <a:t>isplay</a:t>
            </a:r>
            <a:br>
              <a:rPr lang="en-US" sz="3600" dirty="0" smtClean="0">
                <a:latin typeface="Gill Sans MT" panose="020B0502020104020203" pitchFamily="34" charset="0"/>
              </a:rPr>
            </a:br>
            <a:endParaRPr lang="en-US" sz="3600" dirty="0">
              <a:latin typeface="Gill Sans MT" panose="020B0502020104020203" pitchFamily="34" charset="0"/>
            </a:endParaRPr>
          </a:p>
        </p:txBody>
      </p:sp>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11921"/>
          <a:stretch/>
        </p:blipFill>
        <p:spPr>
          <a:xfrm>
            <a:off x="82048" y="2286000"/>
            <a:ext cx="9061952" cy="1320350"/>
          </a:xfrm>
        </p:spPr>
      </p:pic>
      <p:sp>
        <p:nvSpPr>
          <p:cNvPr id="3" name="TextBox 2"/>
          <p:cNvSpPr txBox="1"/>
          <p:nvPr/>
        </p:nvSpPr>
        <p:spPr>
          <a:xfrm>
            <a:off x="381000" y="4267200"/>
            <a:ext cx="8458200" cy="523220"/>
          </a:xfrm>
          <a:prstGeom prst="rect">
            <a:avLst/>
          </a:prstGeom>
          <a:noFill/>
        </p:spPr>
        <p:txBody>
          <a:bodyPr wrap="square" rtlCol="0">
            <a:spAutoFit/>
          </a:bodyPr>
          <a:lstStyle/>
          <a:p>
            <a:r>
              <a:rPr lang="en-US" sz="2800" dirty="0">
                <a:latin typeface="Gill Sans MT" panose="020B0502020104020203" pitchFamily="34" charset="0"/>
              </a:rPr>
              <a:t>(University of Colorado Health Sciences Library catalog)</a:t>
            </a:r>
            <a:endParaRPr lang="en-US" sz="2800" dirty="0"/>
          </a:p>
        </p:txBody>
      </p:sp>
    </p:spTree>
    <p:extLst>
      <p:ext uri="{BB962C8B-B14F-4D97-AF65-F5344CB8AC3E}">
        <p14:creationId xmlns:p14="http://schemas.microsoft.com/office/powerpoint/2010/main" val="4176286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3600" dirty="0" smtClean="0">
                <a:latin typeface="Gill Sans MT" panose="020B0502020104020203" pitchFamily="34" charset="0"/>
              </a:rPr>
              <a:t>Search - </a:t>
            </a:r>
            <a:r>
              <a:rPr lang="en-US" sz="3600" dirty="0">
                <a:latin typeface="Gill Sans MT" panose="020B0502020104020203" pitchFamily="34" charset="0"/>
              </a:rPr>
              <a:t>A</a:t>
            </a:r>
            <a:r>
              <a:rPr lang="en-US" sz="3600" dirty="0" smtClean="0">
                <a:latin typeface="Gill Sans MT" panose="020B0502020104020203" pitchFamily="34" charset="0"/>
              </a:rPr>
              <a:t>uthor</a:t>
            </a:r>
            <a:r>
              <a:rPr lang="en-US" sz="3600" dirty="0">
                <a:latin typeface="Gill Sans MT" panose="020B0502020104020203" pitchFamily="34" charset="0"/>
              </a:rPr>
              <a:t>, </a:t>
            </a:r>
            <a:r>
              <a:rPr lang="en-US" sz="3600" dirty="0" smtClean="0">
                <a:latin typeface="Gill Sans MT" panose="020B0502020104020203" pitchFamily="34" charset="0"/>
              </a:rPr>
              <a:t>Title</a:t>
            </a:r>
            <a:r>
              <a:rPr lang="en-US" sz="3600" dirty="0">
                <a:latin typeface="Gill Sans MT" panose="020B0502020104020203" pitchFamily="34" charset="0"/>
              </a:rPr>
              <a:t>, </a:t>
            </a:r>
            <a:r>
              <a:rPr lang="en-US" sz="3600" dirty="0" smtClean="0">
                <a:latin typeface="Gill Sans MT" panose="020B0502020104020203" pitchFamily="34" charset="0"/>
              </a:rPr>
              <a:t>Citation #, Old Form, </a:t>
            </a:r>
            <a:r>
              <a:rPr lang="en-US" sz="3600" dirty="0">
                <a:latin typeface="Gill Sans MT" panose="020B0502020104020203" pitchFamily="34" charset="0"/>
              </a:rPr>
              <a:t>and </a:t>
            </a:r>
            <a:r>
              <a:rPr lang="en-US" sz="3600" dirty="0" smtClean="0">
                <a:latin typeface="Gill Sans MT" panose="020B0502020104020203" pitchFamily="34" charset="0"/>
              </a:rPr>
              <a:t>Keyword</a:t>
            </a:r>
            <a:endParaRPr lang="en-US" sz="3600" dirty="0"/>
          </a:p>
        </p:txBody>
      </p:sp>
      <p:pic>
        <p:nvPicPr>
          <p:cNvPr id="15" name="Content Placeholder 1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251" y="1600200"/>
            <a:ext cx="7095497" cy="4525963"/>
          </a:xfrm>
        </p:spPr>
      </p:pic>
    </p:spTree>
    <p:extLst>
      <p:ext uri="{BB962C8B-B14F-4D97-AF65-F5344CB8AC3E}">
        <p14:creationId xmlns:p14="http://schemas.microsoft.com/office/powerpoint/2010/main" val="3580006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Gill Sans MT" panose="020B0502020104020203" pitchFamily="34" charset="0"/>
              </a:rPr>
              <a:t>Author Search</a:t>
            </a:r>
            <a:endParaRPr lang="en-US" dirty="0">
              <a:latin typeface="Gill Sans MT" panose="020B0502020104020203" pitchFamily="34" charset="0"/>
            </a:endParaRPr>
          </a:p>
        </p:txBody>
      </p:sp>
      <p:pic>
        <p:nvPicPr>
          <p:cNvPr id="10" name="Content Placeholder 9"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94762"/>
            <a:ext cx="4038600" cy="3936839"/>
          </a:xfrm>
        </p:spPr>
      </p:pic>
      <p:pic>
        <p:nvPicPr>
          <p:cNvPr id="9" name="Content Placeholder 8" descr="Screen Clippin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3246633"/>
            <a:ext cx="4038600" cy="1233096"/>
          </a:xfrm>
        </p:spPr>
      </p:pic>
    </p:spTree>
    <p:extLst>
      <p:ext uri="{BB962C8B-B14F-4D97-AF65-F5344CB8AC3E}">
        <p14:creationId xmlns:p14="http://schemas.microsoft.com/office/powerpoint/2010/main" val="905610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Title Search</a:t>
            </a:r>
            <a:endParaRPr lang="en-US" dirty="0">
              <a:latin typeface="Gill Sans MT" panose="020B0502020104020203" pitchFamily="34" charset="0"/>
            </a:endParaRPr>
          </a:p>
        </p:txBody>
      </p:sp>
      <p:pic>
        <p:nvPicPr>
          <p:cNvPr id="5" name="Content Placeholder 4" descr="Screen Clippin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227896"/>
            <a:ext cx="4038600" cy="1270570"/>
          </a:xfrm>
        </p:spPr>
      </p:pic>
      <p:pic>
        <p:nvPicPr>
          <p:cNvPr id="7" name="Content Placeholder 6"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65528"/>
            <a:ext cx="4038600" cy="3995306"/>
          </a:xfrm>
        </p:spPr>
      </p:pic>
    </p:spTree>
    <p:extLst>
      <p:ext uri="{BB962C8B-B14F-4D97-AF65-F5344CB8AC3E}">
        <p14:creationId xmlns:p14="http://schemas.microsoft.com/office/powerpoint/2010/main" val="2725144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dirty="0" smtClean="0">
                <a:latin typeface="Gill Sans MT" panose="020B0502020104020203" pitchFamily="34" charset="0"/>
              </a:rPr>
              <a:t>Keyword Search </a:t>
            </a:r>
            <a:br>
              <a:rPr lang="en-US" dirty="0" smtClean="0">
                <a:latin typeface="Gill Sans MT" panose="020B0502020104020203" pitchFamily="34" charset="0"/>
              </a:rPr>
            </a:br>
            <a:r>
              <a:rPr lang="en-US" dirty="0" smtClean="0">
                <a:latin typeface="Gill Sans MT" panose="020B0502020104020203" pitchFamily="34" charset="0"/>
              </a:rPr>
              <a:t>(includes subject headings)</a:t>
            </a:r>
            <a:endParaRPr lang="en-US" dirty="0">
              <a:latin typeface="Gill Sans MT" panose="020B0502020104020203" pitchFamily="34" charset="0"/>
            </a:endParaRPr>
          </a:p>
        </p:txBody>
      </p:sp>
      <p:pic>
        <p:nvPicPr>
          <p:cNvPr id="4" name="Content Placeholder 3"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5182" y="2048415"/>
            <a:ext cx="2762636" cy="3629532"/>
          </a:xfrm>
        </p:spPr>
      </p:pic>
      <p:pic>
        <p:nvPicPr>
          <p:cNvPr id="8" name="Content Placeholder 7"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7115" y="1600200"/>
            <a:ext cx="3620770" cy="4525963"/>
          </a:xfrm>
        </p:spPr>
      </p:pic>
    </p:spTree>
    <p:extLst>
      <p:ext uri="{BB962C8B-B14F-4D97-AF65-F5344CB8AC3E}">
        <p14:creationId xmlns:p14="http://schemas.microsoft.com/office/powerpoint/2010/main" val="674806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Gill Sans MT" panose="020B0502020104020203" pitchFamily="34" charset="0"/>
              </a:rPr>
              <a:t>Previous </a:t>
            </a:r>
            <a:r>
              <a:rPr lang="en-US" dirty="0" smtClean="0">
                <a:latin typeface="Gill Sans MT" panose="020B0502020104020203" pitchFamily="34" charset="0"/>
              </a:rPr>
              <a:t>Citation </a:t>
            </a:r>
            <a:r>
              <a:rPr lang="en-US" dirty="0">
                <a:latin typeface="Gill Sans MT" panose="020B0502020104020203" pitchFamily="34" charset="0"/>
              </a:rPr>
              <a:t>F</a:t>
            </a:r>
            <a:r>
              <a:rPr lang="en-US" dirty="0" smtClean="0">
                <a:latin typeface="Gill Sans MT" panose="020B0502020104020203" pitchFamily="34" charset="0"/>
              </a:rPr>
              <a:t>orm </a:t>
            </a:r>
            <a:r>
              <a:rPr lang="en-US" dirty="0">
                <a:latin typeface="Gill Sans MT" panose="020B0502020104020203" pitchFamily="34" charset="0"/>
              </a:rPr>
              <a:t>S</a:t>
            </a:r>
            <a:r>
              <a:rPr lang="en-US" dirty="0" smtClean="0">
                <a:latin typeface="Gill Sans MT" panose="020B0502020104020203" pitchFamily="34" charset="0"/>
              </a:rPr>
              <a:t>earch</a:t>
            </a:r>
            <a:endParaRPr lang="en-US" dirty="0"/>
          </a:p>
        </p:txBody>
      </p:sp>
      <p:pic>
        <p:nvPicPr>
          <p:cNvPr id="10" name="Content Placeholder 9"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53513"/>
            <a:ext cx="4038600" cy="4019337"/>
          </a:xfrm>
        </p:spPr>
      </p:pic>
      <p:pic>
        <p:nvPicPr>
          <p:cNvPr id="12" name="Content Placeholder 11"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884" y="1600200"/>
            <a:ext cx="3873231" cy="4525963"/>
          </a:xfrm>
        </p:spPr>
      </p:pic>
    </p:spTree>
    <p:extLst>
      <p:ext uri="{BB962C8B-B14F-4D97-AF65-F5344CB8AC3E}">
        <p14:creationId xmlns:p14="http://schemas.microsoft.com/office/powerpoint/2010/main" val="3566682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New </a:t>
            </a:r>
            <a:r>
              <a:rPr lang="en-US" dirty="0">
                <a:latin typeface="Gill Sans MT" panose="020B0502020104020203" pitchFamily="34" charset="0"/>
              </a:rPr>
              <a:t>F</a:t>
            </a:r>
            <a:r>
              <a:rPr lang="en-US" dirty="0" smtClean="0">
                <a:latin typeface="Gill Sans MT" panose="020B0502020104020203" pitchFamily="34" charset="0"/>
              </a:rPr>
              <a:t>unctionality</a:t>
            </a:r>
            <a:endParaRPr lang="en-US" dirty="0">
              <a:latin typeface="Gill Sans MT" panose="020B0502020104020203" pitchFamily="34" charset="0"/>
            </a:endParaRPr>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3600"/>
            <a:ext cx="4038600" cy="3926906"/>
          </a:xfrm>
        </p:spPr>
      </p:pic>
      <p:pic>
        <p:nvPicPr>
          <p:cNvPr id="6" name="Content Placeholder 5" descr="Screen Clipp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62200"/>
            <a:ext cx="4038600" cy="3316842"/>
          </a:xfrm>
        </p:spPr>
      </p:pic>
      <p:sp>
        <p:nvSpPr>
          <p:cNvPr id="3" name="TextBox 2"/>
          <p:cNvSpPr txBox="1"/>
          <p:nvPr/>
        </p:nvSpPr>
        <p:spPr>
          <a:xfrm>
            <a:off x="533400" y="1307068"/>
            <a:ext cx="7315200" cy="523220"/>
          </a:xfrm>
          <a:prstGeom prst="rect">
            <a:avLst/>
          </a:prstGeom>
          <a:noFill/>
        </p:spPr>
        <p:txBody>
          <a:bodyPr wrap="square" rtlCol="0">
            <a:spAutoFit/>
          </a:bodyPr>
          <a:lstStyle/>
          <a:p>
            <a:r>
              <a:rPr lang="en-US" sz="2800" dirty="0">
                <a:latin typeface="Gill Sans MT" panose="020B0502020104020203" pitchFamily="34" charset="0"/>
              </a:rPr>
              <a:t>Link to record in </a:t>
            </a:r>
            <a:r>
              <a:rPr lang="en-US" sz="2800" dirty="0" err="1">
                <a:latin typeface="Gill Sans MT" panose="020B0502020104020203" pitchFamily="34" charset="0"/>
              </a:rPr>
              <a:t>WorldCat</a:t>
            </a:r>
            <a:endParaRPr lang="en-US" sz="2800" dirty="0"/>
          </a:p>
        </p:txBody>
      </p:sp>
    </p:spTree>
    <p:extLst>
      <p:ext uri="{BB962C8B-B14F-4D97-AF65-F5344CB8AC3E}">
        <p14:creationId xmlns:p14="http://schemas.microsoft.com/office/powerpoint/2010/main" val="194582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New Functionality  </a:t>
            </a:r>
            <a:br>
              <a:rPr lang="en-US" dirty="0" smtClean="0">
                <a:latin typeface="Gill Sans MT" panose="020B0502020104020203" pitchFamily="34" charset="0"/>
              </a:rPr>
            </a:br>
            <a:endParaRPr lang="en-US" dirty="0">
              <a:latin typeface="Gill Sans MT" panose="020B0502020104020203" pitchFamily="34" charset="0"/>
            </a:endParaRPr>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438400"/>
            <a:ext cx="4038600" cy="3534524"/>
          </a:xfrm>
        </p:spPr>
      </p:pic>
      <p:pic>
        <p:nvPicPr>
          <p:cNvPr id="8" name="Content Placeholder 7"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7624" y="1751398"/>
            <a:ext cx="4038600" cy="4506923"/>
          </a:xfrm>
        </p:spPr>
      </p:pic>
      <p:sp>
        <p:nvSpPr>
          <p:cNvPr id="3" name="TextBox 2"/>
          <p:cNvSpPr txBox="1"/>
          <p:nvPr/>
        </p:nvSpPr>
        <p:spPr>
          <a:xfrm>
            <a:off x="228600" y="1524000"/>
            <a:ext cx="5486400" cy="523220"/>
          </a:xfrm>
          <a:prstGeom prst="rect">
            <a:avLst/>
          </a:prstGeom>
          <a:noFill/>
        </p:spPr>
        <p:txBody>
          <a:bodyPr wrap="square" rtlCol="0">
            <a:spAutoFit/>
          </a:bodyPr>
          <a:lstStyle/>
          <a:p>
            <a:r>
              <a:rPr lang="en-US" sz="2800" dirty="0">
                <a:latin typeface="Gill Sans MT" panose="020B0502020104020203" pitchFamily="34" charset="0"/>
              </a:rPr>
              <a:t>Link to full text (when available)</a:t>
            </a:r>
            <a:endParaRPr lang="en-US" sz="2800" dirty="0"/>
          </a:p>
        </p:txBody>
      </p:sp>
    </p:spTree>
    <p:extLst>
      <p:ext uri="{BB962C8B-B14F-4D97-AF65-F5344CB8AC3E}">
        <p14:creationId xmlns:p14="http://schemas.microsoft.com/office/powerpoint/2010/main" val="1515777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152400"/>
            <a:ext cx="8229600" cy="1143000"/>
          </a:xfrm>
        </p:spPr>
        <p:txBody>
          <a:bodyPr>
            <a:normAutofit/>
          </a:bodyPr>
          <a:lstStyle/>
          <a:p>
            <a:r>
              <a:rPr lang="en-US" sz="4000" dirty="0" smtClean="0"/>
              <a:t>Publication Plans</a:t>
            </a:r>
            <a:endParaRPr lang="en-US" sz="4000" dirty="0"/>
          </a:p>
        </p:txBody>
      </p:sp>
      <p:sp>
        <p:nvSpPr>
          <p:cNvPr id="10" name="Content Placeholder 9"/>
          <p:cNvSpPr>
            <a:spLocks noGrp="1"/>
          </p:cNvSpPr>
          <p:nvPr>
            <p:ph idx="1"/>
          </p:nvPr>
        </p:nvSpPr>
        <p:spPr/>
        <p:txBody>
          <a:bodyPr>
            <a:normAutofit lnSpcReduction="10000"/>
          </a:bodyPr>
          <a:lstStyle/>
          <a:p>
            <a:r>
              <a:rPr lang="en-US" sz="2800" dirty="0">
                <a:latin typeface="Gill Sans MT" panose="020B0502020104020203" pitchFamily="34" charset="0"/>
              </a:rPr>
              <a:t>The task force will be asking for final approval of the document at ALA Summer Conference 2014. </a:t>
            </a:r>
            <a:endParaRPr lang="en-US" sz="2800" dirty="0" smtClean="0">
              <a:latin typeface="Gill Sans MT" panose="020B0502020104020203" pitchFamily="34" charset="0"/>
            </a:endParaRPr>
          </a:p>
          <a:p>
            <a:pPr marL="0" indent="0">
              <a:buNone/>
            </a:pPr>
            <a:endParaRPr lang="en-US" sz="2800" dirty="0">
              <a:latin typeface="Gill Sans MT" panose="020B0502020104020203" pitchFamily="34" charset="0"/>
            </a:endParaRPr>
          </a:p>
          <a:p>
            <a:r>
              <a:rPr lang="en-US" sz="2800" dirty="0" smtClean="0">
                <a:latin typeface="Gill Sans MT" panose="020B0502020104020203" pitchFamily="34" charset="0"/>
              </a:rPr>
              <a:t>When </a:t>
            </a:r>
            <a:r>
              <a:rPr lang="en-US" sz="2800" dirty="0">
                <a:latin typeface="Gill Sans MT" panose="020B0502020104020203" pitchFamily="34" charset="0"/>
              </a:rPr>
              <a:t>it is published, </a:t>
            </a:r>
            <a:r>
              <a:rPr lang="en-US" sz="2800" dirty="0" smtClean="0">
                <a:latin typeface="Gill Sans MT" panose="020B0502020104020203" pitchFamily="34" charset="0"/>
              </a:rPr>
              <a:t>the Standard Citation Forms for Rare </a:t>
            </a:r>
            <a:r>
              <a:rPr lang="en-US" sz="2800" smtClean="0">
                <a:latin typeface="Gill Sans MT" panose="020B0502020104020203" pitchFamily="34" charset="0"/>
              </a:rPr>
              <a:t>Materials </a:t>
            </a:r>
            <a:r>
              <a:rPr lang="en-US" sz="2800" smtClean="0">
                <a:latin typeface="Gill Sans MT" panose="020B0502020104020203" pitchFamily="34" charset="0"/>
              </a:rPr>
              <a:t>database will </a:t>
            </a:r>
            <a:r>
              <a:rPr lang="en-US" sz="2800" dirty="0">
                <a:latin typeface="Gill Sans MT" panose="020B0502020104020203" pitchFamily="34" charset="0"/>
              </a:rPr>
              <a:t>be hosted on the RBMS website</a:t>
            </a:r>
            <a:r>
              <a:rPr lang="en-US" sz="2800" dirty="0" smtClean="0">
                <a:latin typeface="Gill Sans MT" panose="020B0502020104020203" pitchFamily="34" charset="0"/>
              </a:rPr>
              <a:t>.</a:t>
            </a:r>
          </a:p>
          <a:p>
            <a:pPr marL="0" indent="0">
              <a:buNone/>
            </a:pPr>
            <a:endParaRPr lang="en-US" sz="2800" dirty="0" smtClean="0">
              <a:latin typeface="Gill Sans MT" panose="020B0502020104020203" pitchFamily="34" charset="0"/>
            </a:endParaRPr>
          </a:p>
          <a:p>
            <a:r>
              <a:rPr lang="en-US" sz="2800" dirty="0" smtClean="0">
                <a:latin typeface="Gill Sans MT" panose="020B0502020104020203" pitchFamily="34" charset="0"/>
              </a:rPr>
              <a:t>A publicly available not-yet-approved version database is currently available at: </a:t>
            </a:r>
            <a:r>
              <a:rPr lang="en-US" sz="2800" dirty="0" smtClean="0">
                <a:hlinkClick r:id="rId3"/>
              </a:rPr>
              <a:t>http</a:t>
            </a:r>
            <a:r>
              <a:rPr lang="en-US" sz="2800" dirty="0">
                <a:hlinkClick r:id="rId3"/>
              </a:rPr>
              <a:t>://www.rbms.info/scfsandbox/</a:t>
            </a:r>
            <a:endParaRPr lang="en-US" sz="2800" dirty="0"/>
          </a:p>
        </p:txBody>
      </p:sp>
    </p:spTree>
    <p:extLst>
      <p:ext uri="{BB962C8B-B14F-4D97-AF65-F5344CB8AC3E}">
        <p14:creationId xmlns:p14="http://schemas.microsoft.com/office/powerpoint/2010/main" val="227519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400800" cy="868362"/>
          </a:xfrm>
        </p:spPr>
        <p:txBody>
          <a:bodyPr>
            <a:noAutofit/>
          </a:bodyPr>
          <a:lstStyle/>
          <a:p>
            <a:r>
              <a:rPr lang="en-US" sz="3600" dirty="0" smtClean="0"/>
              <a:t>Standard Citation Forms History</a:t>
            </a:r>
            <a:endParaRPr lang="en-US" sz="3600" dirty="0"/>
          </a:p>
        </p:txBody>
      </p:sp>
      <p:pic>
        <p:nvPicPr>
          <p:cNvPr id="9" name="Picture 8"/>
          <p:cNvPicPr/>
          <p:nvPr/>
        </p:nvPicPr>
        <p:blipFill rotWithShape="1">
          <a:blip r:embed="rId3"/>
          <a:srcRect l="15852" t="7883" r="65125" b="4785"/>
          <a:stretch/>
        </p:blipFill>
        <p:spPr bwMode="auto">
          <a:xfrm>
            <a:off x="3581400" y="1376065"/>
            <a:ext cx="1700213" cy="22860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396051" y="3769564"/>
            <a:ext cx="1025100" cy="276999"/>
          </a:xfrm>
          <a:prstGeom prst="rect">
            <a:avLst/>
          </a:prstGeom>
          <a:solidFill>
            <a:schemeClr val="bg1"/>
          </a:solidFill>
        </p:spPr>
        <p:txBody>
          <a:bodyPr wrap="square" rtlCol="0">
            <a:spAutoFit/>
          </a:bodyPr>
          <a:lstStyle/>
          <a:p>
            <a:pPr algn="ctr"/>
            <a:r>
              <a:rPr lang="en-US" sz="1200" b="1" dirty="0" smtClean="0"/>
              <a:t>1982 edition</a:t>
            </a:r>
            <a:endParaRPr lang="en-US" sz="1200" b="1" dirty="0"/>
          </a:p>
        </p:txBody>
      </p:sp>
      <p:pic>
        <p:nvPicPr>
          <p:cNvPr id="1026" name="Picture 2" descr="C:\Users\vb5\AppData\Local\Microsoft\Windows\Temporary Internet Files\Content.Outlook\6J6872A6\SCF1982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491" y="1376065"/>
            <a:ext cx="1766218"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14153" y="3764533"/>
            <a:ext cx="1434705" cy="276999"/>
          </a:xfrm>
          <a:prstGeom prst="rect">
            <a:avLst/>
          </a:prstGeom>
          <a:solidFill>
            <a:schemeClr val="bg1"/>
          </a:solidFill>
        </p:spPr>
        <p:txBody>
          <a:bodyPr wrap="square" rtlCol="0">
            <a:spAutoFit/>
          </a:bodyPr>
          <a:lstStyle/>
          <a:p>
            <a:pPr algn="ctr"/>
            <a:r>
              <a:rPr lang="en-US" sz="1200" b="1" dirty="0" smtClean="0"/>
              <a:t>2</a:t>
            </a:r>
            <a:r>
              <a:rPr lang="en-US" sz="1200" b="1" baseline="30000" dirty="0" smtClean="0"/>
              <a:t>nd</a:t>
            </a:r>
            <a:r>
              <a:rPr lang="en-US" sz="1200" b="1" dirty="0" smtClean="0"/>
              <a:t>  (1996) edition</a:t>
            </a:r>
            <a:endParaRPr lang="en-US" sz="1200" b="1" dirty="0"/>
          </a:p>
        </p:txBody>
      </p:sp>
      <p:sp>
        <p:nvSpPr>
          <p:cNvPr id="11" name="TextBox 10"/>
          <p:cNvSpPr txBox="1"/>
          <p:nvPr/>
        </p:nvSpPr>
        <p:spPr>
          <a:xfrm>
            <a:off x="1908601" y="6234499"/>
            <a:ext cx="1977599" cy="276999"/>
          </a:xfrm>
          <a:prstGeom prst="rect">
            <a:avLst/>
          </a:prstGeom>
          <a:solidFill>
            <a:schemeClr val="bg1"/>
          </a:solidFill>
        </p:spPr>
        <p:txBody>
          <a:bodyPr wrap="square" rtlCol="0">
            <a:spAutoFit/>
          </a:bodyPr>
          <a:lstStyle/>
          <a:p>
            <a:pPr algn="ctr"/>
            <a:r>
              <a:rPr lang="en-US" sz="1200" b="1" dirty="0" smtClean="0"/>
              <a:t>Digitized 2</a:t>
            </a:r>
            <a:r>
              <a:rPr lang="en-US" sz="1200" b="1" baseline="30000" dirty="0" smtClean="0"/>
              <a:t>nd</a:t>
            </a:r>
            <a:r>
              <a:rPr lang="en-US" sz="1200" b="1" dirty="0" smtClean="0"/>
              <a:t> (1996)  edition</a:t>
            </a:r>
            <a:endParaRPr lang="en-US" sz="1200" b="1" dirty="0"/>
          </a:p>
        </p:txBody>
      </p:sp>
      <p:pic>
        <p:nvPicPr>
          <p:cNvPr id="12" name="Picture 11"/>
          <p:cNvPicPr/>
          <p:nvPr/>
        </p:nvPicPr>
        <p:blipFill rotWithShape="1">
          <a:blip r:embed="rId5"/>
          <a:srcRect l="9801" t="21155" r="55214" b="4961"/>
          <a:stretch/>
        </p:blipFill>
        <p:spPr bwMode="auto">
          <a:xfrm>
            <a:off x="5320294" y="1535609"/>
            <a:ext cx="3314699" cy="1966912"/>
          </a:xfrm>
          <a:prstGeom prst="rect">
            <a:avLst/>
          </a:prstGeom>
          <a:ln>
            <a:solidFill>
              <a:schemeClr val="tx1"/>
            </a:solidFill>
          </a:ln>
          <a:extLst>
            <a:ext uri="{53640926-AAD7-44D8-BBD7-CCE9431645EC}">
              <a14:shadowObscured xmlns:a14="http://schemas.microsoft.com/office/drawing/2010/main"/>
            </a:ext>
          </a:extLst>
        </p:spPr>
      </p:pic>
      <p:pic>
        <p:nvPicPr>
          <p:cNvPr id="13" name="Picture 12"/>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50000"/>
                    </a14:imgEffect>
                  </a14:imgLayer>
                </a14:imgProps>
              </a:ext>
            </a:extLst>
          </a:blip>
          <a:srcRect l="58856" t="8716" r="1275" b="69667"/>
          <a:stretch/>
        </p:blipFill>
        <p:spPr bwMode="auto">
          <a:xfrm>
            <a:off x="528918" y="4545106"/>
            <a:ext cx="8077199" cy="1524000"/>
          </a:xfrm>
          <a:prstGeom prst="rect">
            <a:avLst/>
          </a:prstGeom>
          <a:ln>
            <a:solidFill>
              <a:schemeClr val="tx1"/>
            </a:solidFill>
          </a:ln>
          <a:extLst>
            <a:ext uri="{53640926-AAD7-44D8-BBD7-CCE9431645EC}">
              <a14:shadowObscured xmlns:a14="http://schemas.microsoft.com/office/drawing/2010/main"/>
            </a:ext>
          </a:extLst>
        </p:spPr>
      </p:pic>
      <p:sp>
        <p:nvSpPr>
          <p:cNvPr id="5" name="Oval 4"/>
          <p:cNvSpPr/>
          <p:nvPr/>
        </p:nvSpPr>
        <p:spPr>
          <a:xfrm>
            <a:off x="6082294" y="2776888"/>
            <a:ext cx="895349" cy="1949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5874194"/>
            <a:ext cx="895349" cy="1949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812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Scope &amp; Audience</a:t>
            </a:r>
            <a:endParaRPr lang="en-US" dirty="0"/>
          </a:p>
        </p:txBody>
      </p:sp>
      <p:sp>
        <p:nvSpPr>
          <p:cNvPr id="3" name="Content Placeholder 2"/>
          <p:cNvSpPr>
            <a:spLocks noGrp="1"/>
          </p:cNvSpPr>
          <p:nvPr>
            <p:ph idx="1"/>
          </p:nvPr>
        </p:nvSpPr>
        <p:spPr>
          <a:xfrm>
            <a:off x="1676400" y="1981200"/>
            <a:ext cx="7010400" cy="4144963"/>
          </a:xfrm>
        </p:spPr>
        <p:txBody>
          <a:bodyPr>
            <a:normAutofit fontScale="92500" lnSpcReduction="20000"/>
          </a:bodyPr>
          <a:lstStyle/>
          <a:p>
            <a:r>
              <a:rPr lang="en-US" dirty="0" smtClean="0"/>
              <a:t>Catalogers</a:t>
            </a:r>
          </a:p>
          <a:p>
            <a:endParaRPr lang="en-US" dirty="0" smtClean="0"/>
          </a:p>
          <a:p>
            <a:r>
              <a:rPr lang="en-US" dirty="0" smtClean="0"/>
              <a:t>Curators</a:t>
            </a:r>
          </a:p>
          <a:p>
            <a:endParaRPr lang="en-US" dirty="0" smtClean="0"/>
          </a:p>
          <a:p>
            <a:r>
              <a:rPr lang="en-US" dirty="0" smtClean="0"/>
              <a:t>Booksellers</a:t>
            </a:r>
          </a:p>
          <a:p>
            <a:endParaRPr lang="en-US" dirty="0" smtClean="0"/>
          </a:p>
          <a:p>
            <a:r>
              <a:rPr lang="en-US" dirty="0" smtClean="0"/>
              <a:t>Scholars</a:t>
            </a:r>
          </a:p>
          <a:p>
            <a:endParaRPr lang="en-US" dirty="0" smtClean="0"/>
          </a:p>
          <a:p>
            <a:r>
              <a:rPr lang="en-US" dirty="0" smtClean="0"/>
              <a:t>Other users of the catalog</a:t>
            </a:r>
            <a:endParaRPr lang="en-US" dirty="0"/>
          </a:p>
        </p:txBody>
      </p:sp>
      <p:pic>
        <p:nvPicPr>
          <p:cNvPr id="5" name="Picture 4"/>
          <p:cNvPicPr/>
          <p:nvPr/>
        </p:nvPicPr>
        <p:blipFill rotWithShape="1">
          <a:blip r:embed="rId3"/>
          <a:srcRect l="489" t="32845" r="82051" b="18302"/>
          <a:stretch/>
        </p:blipFill>
        <p:spPr bwMode="auto">
          <a:xfrm>
            <a:off x="4572000" y="2057400"/>
            <a:ext cx="4038600" cy="3305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641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a:xfrm>
            <a:off x="762000" y="1600201"/>
            <a:ext cx="7924800" cy="4419599"/>
          </a:xfrm>
        </p:spPr>
        <p:txBody>
          <a:bodyPr>
            <a:normAutofit fontScale="92500" lnSpcReduction="20000"/>
          </a:bodyPr>
          <a:lstStyle/>
          <a:p>
            <a:r>
              <a:rPr lang="en-US" dirty="0" smtClean="0"/>
              <a:t>The bibliographic record</a:t>
            </a:r>
          </a:p>
          <a:p>
            <a:endParaRPr lang="en-US" dirty="0"/>
          </a:p>
          <a:p>
            <a:r>
              <a:rPr lang="en-US" dirty="0" smtClean="0"/>
              <a:t>Intelligibility</a:t>
            </a:r>
          </a:p>
          <a:p>
            <a:endParaRPr lang="en-US" dirty="0"/>
          </a:p>
          <a:p>
            <a:r>
              <a:rPr lang="en-US" dirty="0" smtClean="0"/>
              <a:t>Simplicity</a:t>
            </a:r>
          </a:p>
          <a:p>
            <a:endParaRPr lang="en-US" dirty="0"/>
          </a:p>
          <a:p>
            <a:r>
              <a:rPr lang="en-US" dirty="0" smtClean="0"/>
              <a:t>Consistency</a:t>
            </a:r>
          </a:p>
          <a:p>
            <a:endParaRPr lang="en-US" dirty="0" smtClean="0"/>
          </a:p>
          <a:p>
            <a:r>
              <a:rPr lang="en-US" dirty="0" smtClean="0"/>
              <a:t>Inclusiveness</a:t>
            </a:r>
            <a:endParaRPr lang="en-US" dirty="0"/>
          </a:p>
        </p:txBody>
      </p:sp>
      <p:pic>
        <p:nvPicPr>
          <p:cNvPr id="6" name="Picture 5"/>
          <p:cNvPicPr/>
          <p:nvPr/>
        </p:nvPicPr>
        <p:blipFill rotWithShape="1">
          <a:blip r:embed="rId3"/>
          <a:srcRect l="395" t="33575" r="83038" b="19000"/>
          <a:stretch/>
        </p:blipFill>
        <p:spPr bwMode="auto">
          <a:xfrm>
            <a:off x="4114800" y="2133599"/>
            <a:ext cx="4241682" cy="34150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055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Alignment with RDA</a:t>
            </a:r>
            <a:endParaRPr lang="en-US" dirty="0"/>
          </a:p>
        </p:txBody>
      </p:sp>
      <p:sp>
        <p:nvSpPr>
          <p:cNvPr id="3" name="Content Placeholder 2"/>
          <p:cNvSpPr>
            <a:spLocks noGrp="1"/>
          </p:cNvSpPr>
          <p:nvPr>
            <p:ph idx="1"/>
          </p:nvPr>
        </p:nvSpPr>
        <p:spPr>
          <a:xfrm>
            <a:off x="990600" y="1600200"/>
            <a:ext cx="7696200" cy="4525963"/>
          </a:xfrm>
        </p:spPr>
        <p:txBody>
          <a:bodyPr/>
          <a:lstStyle/>
          <a:p>
            <a:r>
              <a:rPr lang="en-US" dirty="0" smtClean="0"/>
              <a:t> Differentiation</a:t>
            </a:r>
          </a:p>
          <a:p>
            <a:endParaRPr lang="en-US" dirty="0"/>
          </a:p>
          <a:p>
            <a:r>
              <a:rPr lang="en-US" dirty="0" smtClean="0"/>
              <a:t> Sufficiency</a:t>
            </a:r>
          </a:p>
          <a:p>
            <a:pPr marL="457200" lvl="1" indent="0">
              <a:buNone/>
            </a:pPr>
            <a:endParaRPr lang="en-US" dirty="0"/>
          </a:p>
          <a:p>
            <a:r>
              <a:rPr lang="en-US" dirty="0" smtClean="0"/>
              <a:t> Representation </a:t>
            </a:r>
          </a:p>
          <a:p>
            <a:endParaRPr lang="en-US" dirty="0" smtClean="0"/>
          </a:p>
          <a:p>
            <a:r>
              <a:rPr lang="en-US" dirty="0" smtClean="0"/>
              <a:t> </a:t>
            </a:r>
            <a:r>
              <a:rPr lang="en-US" strike="sngStrike" dirty="0" smtClean="0"/>
              <a:t>Relationships</a:t>
            </a:r>
            <a:endParaRPr lang="en-US" strike="sngStrike" dirty="0"/>
          </a:p>
          <a:p>
            <a:pPr marL="0" indent="0">
              <a:buNone/>
            </a:pPr>
            <a:endParaRPr lang="en-US" dirty="0"/>
          </a:p>
        </p:txBody>
      </p:sp>
    </p:spTree>
    <p:extLst>
      <p:ext uri="{BB962C8B-B14F-4D97-AF65-F5344CB8AC3E}">
        <p14:creationId xmlns:p14="http://schemas.microsoft.com/office/powerpoint/2010/main" val="2606859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tx1">
                    <a:lumMod val="90000"/>
                    <a:lumOff val="10000"/>
                  </a:schemeClr>
                </a:solidFill>
                <a:latin typeface="Gill Sans MT" panose="020B0502020104020203" pitchFamily="34" charset="0"/>
              </a:rPr>
              <a:t>Citation Forms in 2</a:t>
            </a:r>
            <a:r>
              <a:rPr lang="en-US" baseline="30000" dirty="0" smtClean="0">
                <a:solidFill>
                  <a:schemeClr val="tx1">
                    <a:lumMod val="90000"/>
                    <a:lumOff val="10000"/>
                  </a:schemeClr>
                </a:solidFill>
                <a:latin typeface="Gill Sans MT" panose="020B0502020104020203" pitchFamily="34" charset="0"/>
              </a:rPr>
              <a:t>nd</a:t>
            </a:r>
            <a:r>
              <a:rPr lang="en-US" dirty="0" smtClean="0">
                <a:solidFill>
                  <a:schemeClr val="tx1">
                    <a:lumMod val="90000"/>
                    <a:lumOff val="10000"/>
                  </a:schemeClr>
                </a:solidFill>
                <a:latin typeface="Gill Sans MT" panose="020B0502020104020203" pitchFamily="34" charset="0"/>
              </a:rPr>
              <a:t> Edition</a:t>
            </a:r>
            <a:endParaRPr lang="en-US" dirty="0">
              <a:solidFill>
                <a:schemeClr val="tx1">
                  <a:lumMod val="90000"/>
                  <a:lumOff val="10000"/>
                </a:schemeClr>
              </a:solidFill>
              <a:latin typeface="Gill Sans MT" panose="020B0502020104020203" pitchFamily="34" charset="0"/>
            </a:endParaRPr>
          </a:p>
        </p:txBody>
      </p:sp>
      <p:sp>
        <p:nvSpPr>
          <p:cNvPr id="6" name="Content Placeholder 5"/>
          <p:cNvSpPr>
            <a:spLocks noGrp="1"/>
          </p:cNvSpPr>
          <p:nvPr>
            <p:ph idx="1"/>
          </p:nvPr>
        </p:nvSpPr>
        <p:spPr/>
        <p:txBody>
          <a:bodyPr>
            <a:normAutofit fontScale="92500" lnSpcReduction="10000"/>
          </a:bodyPr>
          <a:lstStyle/>
          <a:p>
            <a:pPr marL="0" indent="0">
              <a:spcBef>
                <a:spcPts val="0"/>
              </a:spcBef>
              <a:buNone/>
            </a:pPr>
            <a:r>
              <a:rPr lang="en-US" sz="2800" dirty="0" smtClean="0">
                <a:latin typeface="Gill Sans MT" panose="020B0502020104020203" pitchFamily="34" charset="0"/>
              </a:rPr>
              <a:t>Acronyms				</a:t>
            </a:r>
          </a:p>
          <a:p>
            <a:pPr marL="0" indent="0">
              <a:spcBef>
                <a:spcPts val="0"/>
              </a:spcBef>
              <a:buNone/>
            </a:pPr>
            <a:r>
              <a:rPr lang="en-US" sz="2800" dirty="0" smtClean="0">
                <a:solidFill>
                  <a:srgbClr val="002060"/>
                </a:solidFill>
                <a:latin typeface="Gill Sans MT" panose="020B0502020104020203" pitchFamily="34" charset="0"/>
              </a:rPr>
              <a:t>   BAL</a:t>
            </a:r>
          </a:p>
          <a:p>
            <a:pPr marL="0" indent="0">
              <a:buNone/>
            </a:pPr>
            <a:endParaRPr lang="en-US" sz="2800" dirty="0" smtClean="0">
              <a:latin typeface="Gill Sans MT" panose="020B0502020104020203" pitchFamily="34" charset="0"/>
            </a:endParaRPr>
          </a:p>
          <a:p>
            <a:pPr marL="0" indent="0">
              <a:spcBef>
                <a:spcPts val="0"/>
              </a:spcBef>
              <a:buNone/>
            </a:pPr>
            <a:r>
              <a:rPr lang="en-US" sz="2800" dirty="0" smtClean="0">
                <a:latin typeface="Gill Sans MT" panose="020B0502020104020203" pitchFamily="34" charset="0"/>
              </a:rPr>
              <a:t>Multiple surnames</a:t>
            </a:r>
          </a:p>
          <a:p>
            <a:pPr marL="0" indent="0">
              <a:spcBef>
                <a:spcPts val="0"/>
              </a:spcBef>
              <a:buNone/>
            </a:pPr>
            <a:r>
              <a:rPr lang="en-US" sz="2600" dirty="0" smtClean="0">
                <a:solidFill>
                  <a:srgbClr val="002060"/>
                </a:solidFill>
                <a:latin typeface="Gill Sans MT" panose="020B0502020104020203" pitchFamily="34" charset="0"/>
              </a:rPr>
              <a:t>   </a:t>
            </a:r>
            <a:r>
              <a:rPr lang="en-US" sz="2600" dirty="0" err="1" smtClean="0">
                <a:solidFill>
                  <a:srgbClr val="002060"/>
                </a:solidFill>
                <a:latin typeface="Gill Sans MT" panose="020B0502020104020203" pitchFamily="34" charset="0"/>
              </a:rPr>
              <a:t>Dichter</a:t>
            </a:r>
            <a:r>
              <a:rPr lang="en-US" sz="2600" dirty="0" smtClean="0">
                <a:solidFill>
                  <a:srgbClr val="002060"/>
                </a:solidFill>
                <a:latin typeface="Gill Sans MT" panose="020B0502020104020203" pitchFamily="34" charset="0"/>
              </a:rPr>
              <a:t> &amp; Shapiro</a:t>
            </a:r>
            <a:r>
              <a:rPr lang="en-US" dirty="0" smtClean="0">
                <a:solidFill>
                  <a:srgbClr val="0070C0"/>
                </a:solidFill>
                <a:latin typeface="Gill Sans MT" panose="020B0502020104020203" pitchFamily="34" charset="0"/>
              </a:rPr>
              <a:t>		</a:t>
            </a:r>
          </a:p>
          <a:p>
            <a:pPr marL="0" indent="0">
              <a:spcBef>
                <a:spcPts val="0"/>
              </a:spcBef>
              <a:buNone/>
            </a:pPr>
            <a:endParaRPr lang="en-US" dirty="0" smtClean="0">
              <a:latin typeface="Gill Sans MT" panose="020B0502020104020203" pitchFamily="34" charset="0"/>
            </a:endParaRPr>
          </a:p>
          <a:p>
            <a:pPr marL="0" indent="0">
              <a:spcBef>
                <a:spcPts val="0"/>
              </a:spcBef>
              <a:buNone/>
            </a:pPr>
            <a:r>
              <a:rPr lang="en-US" sz="2800" dirty="0" smtClean="0">
                <a:latin typeface="Gill Sans MT" panose="020B0502020104020203" pitchFamily="34" charset="0"/>
              </a:rPr>
              <a:t>Surname </a:t>
            </a:r>
            <a:r>
              <a:rPr lang="en-US" sz="2800" dirty="0">
                <a:latin typeface="Gill Sans MT" panose="020B0502020104020203" pitchFamily="34" charset="0"/>
              </a:rPr>
              <a:t>only</a:t>
            </a:r>
          </a:p>
          <a:p>
            <a:pPr marL="0" indent="0">
              <a:spcBef>
                <a:spcPts val="0"/>
              </a:spcBef>
              <a:buNone/>
            </a:pPr>
            <a:r>
              <a:rPr lang="en-US" sz="2800" dirty="0" smtClean="0">
                <a:solidFill>
                  <a:srgbClr val="002060"/>
                </a:solidFill>
                <a:latin typeface="Gill Sans MT" panose="020B0502020104020203" pitchFamily="34" charset="0"/>
              </a:rPr>
              <a:t>   Evans</a:t>
            </a:r>
          </a:p>
          <a:p>
            <a:pPr marL="0" indent="0">
              <a:spcBef>
                <a:spcPts val="0"/>
              </a:spcBef>
              <a:buNone/>
            </a:pPr>
            <a:endParaRPr lang="en-US" sz="3200" dirty="0" smtClean="0">
              <a:latin typeface="Gill Sans MT" panose="020B0502020104020203" pitchFamily="34" charset="0"/>
            </a:endParaRPr>
          </a:p>
          <a:p>
            <a:pPr marL="0" indent="0">
              <a:spcBef>
                <a:spcPts val="0"/>
              </a:spcBef>
              <a:buNone/>
            </a:pPr>
            <a:r>
              <a:rPr lang="en-US" sz="2800" dirty="0" smtClean="0">
                <a:latin typeface="Gill Sans MT" panose="020B0502020104020203" pitchFamily="34" charset="0"/>
              </a:rPr>
              <a:t>Abbreviations</a:t>
            </a:r>
            <a:endParaRPr lang="en-US" sz="2800" dirty="0">
              <a:latin typeface="Gill Sans MT" panose="020B0502020104020203" pitchFamily="34" charset="0"/>
            </a:endParaRPr>
          </a:p>
          <a:p>
            <a:pPr marL="0" indent="0">
              <a:spcBef>
                <a:spcPts val="0"/>
              </a:spcBef>
              <a:buNone/>
            </a:pPr>
            <a:r>
              <a:rPr lang="en-US" sz="2800" dirty="0" smtClean="0">
                <a:solidFill>
                  <a:srgbClr val="002060"/>
                </a:solidFill>
                <a:latin typeface="Gill Sans MT" panose="020B0502020104020203" pitchFamily="34" charset="0"/>
              </a:rPr>
              <a:t>   Romaine</a:t>
            </a:r>
            <a:r>
              <a:rPr lang="en-US" sz="2800" dirty="0">
                <a:solidFill>
                  <a:srgbClr val="002060"/>
                </a:solidFill>
                <a:latin typeface="Gill Sans MT" panose="020B0502020104020203" pitchFamily="34" charset="0"/>
              </a:rPr>
              <a:t>, L.B. </a:t>
            </a:r>
            <a:r>
              <a:rPr lang="en-US" sz="2800" dirty="0" smtClean="0">
                <a:solidFill>
                  <a:srgbClr val="002060"/>
                </a:solidFill>
                <a:latin typeface="Gill Sans MT" panose="020B0502020104020203" pitchFamily="34" charset="0"/>
              </a:rPr>
              <a:t> Amer</a:t>
            </a:r>
            <a:r>
              <a:rPr lang="en-US" sz="2800" dirty="0">
                <a:solidFill>
                  <a:srgbClr val="002060"/>
                </a:solidFill>
                <a:latin typeface="Gill Sans MT" panose="020B0502020104020203" pitchFamily="34" charset="0"/>
              </a:rPr>
              <a:t>.</a:t>
            </a:r>
            <a:r>
              <a:rPr lang="en-US" sz="2800" dirty="0" smtClean="0">
                <a:solidFill>
                  <a:srgbClr val="002060"/>
                </a:solidFill>
                <a:latin typeface="Gill Sans MT" panose="020B0502020104020203" pitchFamily="34" charset="0"/>
              </a:rPr>
              <a:t> </a:t>
            </a:r>
            <a:r>
              <a:rPr lang="en-US" sz="2800" dirty="0">
                <a:solidFill>
                  <a:srgbClr val="002060"/>
                </a:solidFill>
                <a:latin typeface="Gill Sans MT" panose="020B0502020104020203" pitchFamily="34" charset="0"/>
              </a:rPr>
              <a:t>trade cats.</a:t>
            </a:r>
          </a:p>
          <a:p>
            <a:pPr marL="0" indent="0">
              <a:buNone/>
            </a:pPr>
            <a:endParaRPr lang="en-US" sz="2800" dirty="0">
              <a:solidFill>
                <a:srgbClr val="0070C0"/>
              </a:solidFill>
            </a:endParaRPr>
          </a:p>
          <a:p>
            <a:pPr marL="0" indent="0">
              <a:spcBef>
                <a:spcPts val="0"/>
              </a:spcBef>
              <a:buNone/>
            </a:pPr>
            <a:endParaRPr lang="en-US" dirty="0" smtClean="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876591"/>
            <a:ext cx="2860208" cy="2769538"/>
          </a:xfrm>
          <a:prstGeom prst="rect">
            <a:avLst/>
          </a:prstGeom>
        </p:spPr>
      </p:pic>
      <p:sp>
        <p:nvSpPr>
          <p:cNvPr id="2" name="TextBox 1"/>
          <p:cNvSpPr txBox="1"/>
          <p:nvPr/>
        </p:nvSpPr>
        <p:spPr>
          <a:xfrm>
            <a:off x="5562600" y="4953000"/>
            <a:ext cx="2288960" cy="276999"/>
          </a:xfrm>
          <a:prstGeom prst="rect">
            <a:avLst/>
          </a:prstGeom>
          <a:noFill/>
        </p:spPr>
        <p:txBody>
          <a:bodyPr wrap="none" rtlCol="0">
            <a:spAutoFit/>
          </a:bodyPr>
          <a:lstStyle/>
          <a:p>
            <a:r>
              <a:rPr lang="en-US" sz="1200" dirty="0" smtClean="0"/>
              <a:t>Illustration </a:t>
            </a:r>
            <a:r>
              <a:rPr lang="en-US" sz="1200" dirty="0"/>
              <a:t>by Debbie </a:t>
            </a:r>
            <a:r>
              <a:rPr lang="en-US" sz="1200" dirty="0" err="1"/>
              <a:t>Ridpath</a:t>
            </a:r>
            <a:r>
              <a:rPr lang="en-US" sz="1200" dirty="0"/>
              <a:t> </a:t>
            </a:r>
            <a:r>
              <a:rPr lang="en-US" sz="1200" dirty="0" err="1"/>
              <a:t>Ohi</a:t>
            </a:r>
            <a:endParaRPr lang="en-US" sz="1200" dirty="0"/>
          </a:p>
        </p:txBody>
      </p:sp>
    </p:spTree>
    <p:extLst>
      <p:ext uri="{BB962C8B-B14F-4D97-AF65-F5344CB8AC3E}">
        <p14:creationId xmlns:p14="http://schemas.microsoft.com/office/powerpoint/2010/main" val="1491203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1">
                    <a:lumMod val="90000"/>
                    <a:lumOff val="10000"/>
                  </a:schemeClr>
                </a:solidFill>
                <a:latin typeface="Gill Sans MT" panose="020B0502020104020203" pitchFamily="34" charset="0"/>
              </a:rPr>
              <a:t>Citation Forms in 2</a:t>
            </a:r>
            <a:r>
              <a:rPr lang="en-US" baseline="30000" dirty="0" smtClean="0">
                <a:solidFill>
                  <a:schemeClr val="tx1">
                    <a:lumMod val="90000"/>
                    <a:lumOff val="10000"/>
                  </a:schemeClr>
                </a:solidFill>
                <a:latin typeface="Gill Sans MT" panose="020B0502020104020203" pitchFamily="34" charset="0"/>
              </a:rPr>
              <a:t>nd</a:t>
            </a:r>
            <a:r>
              <a:rPr lang="en-US" dirty="0" smtClean="0">
                <a:solidFill>
                  <a:schemeClr val="tx1">
                    <a:lumMod val="90000"/>
                    <a:lumOff val="10000"/>
                  </a:schemeClr>
                </a:solidFill>
                <a:latin typeface="Gill Sans MT" panose="020B0502020104020203" pitchFamily="34" charset="0"/>
              </a:rPr>
              <a:t> Edition</a:t>
            </a:r>
            <a:endParaRPr lang="en-US" dirty="0">
              <a:solidFill>
                <a:schemeClr val="tx1">
                  <a:lumMod val="90000"/>
                  <a:lumOff val="10000"/>
                </a:schemeClr>
              </a:solidFill>
              <a:latin typeface="Gill Sans MT" panose="020B0502020104020203" pitchFamily="34" charset="0"/>
            </a:endParaRPr>
          </a:p>
        </p:txBody>
      </p:sp>
      <p:sp>
        <p:nvSpPr>
          <p:cNvPr id="5" name="Content Placeholder 4"/>
          <p:cNvSpPr>
            <a:spLocks noGrp="1"/>
          </p:cNvSpPr>
          <p:nvPr>
            <p:ph idx="1"/>
          </p:nvPr>
        </p:nvSpPr>
        <p:spPr/>
        <p:txBody>
          <a:bodyPr>
            <a:normAutofit fontScale="92500" lnSpcReduction="20000"/>
          </a:bodyPr>
          <a:lstStyle/>
          <a:p>
            <a:pPr marL="0" lvl="1" indent="0">
              <a:buNone/>
            </a:pPr>
            <a:r>
              <a:rPr lang="en-US" sz="2800" dirty="0" smtClean="0">
                <a:latin typeface="Gill Sans MT" panose="020B0502020104020203" pitchFamily="34" charset="0"/>
              </a:rPr>
              <a:t>Abbreviated title information</a:t>
            </a:r>
          </a:p>
          <a:p>
            <a:pPr marL="0" lvl="1" indent="0">
              <a:buNone/>
            </a:pPr>
            <a:r>
              <a:rPr lang="en-US" sz="2800" dirty="0" smtClean="0">
                <a:solidFill>
                  <a:srgbClr val="002060"/>
                </a:solidFill>
                <a:latin typeface="Gill Sans MT" panose="020B0502020104020203" pitchFamily="34" charset="0"/>
              </a:rPr>
              <a:t>   </a:t>
            </a:r>
            <a:r>
              <a:rPr lang="en-US" sz="2800" dirty="0" err="1" smtClean="0">
                <a:solidFill>
                  <a:srgbClr val="002060"/>
                </a:solidFill>
                <a:latin typeface="Gill Sans MT" panose="020B0502020104020203" pitchFamily="34" charset="0"/>
              </a:rPr>
              <a:t>Cioranescu</a:t>
            </a:r>
            <a:r>
              <a:rPr lang="en-US" sz="2800" dirty="0">
                <a:solidFill>
                  <a:srgbClr val="002060"/>
                </a:solidFill>
                <a:latin typeface="Gill Sans MT" panose="020B0502020104020203" pitchFamily="34" charset="0"/>
              </a:rPr>
              <a:t>, </a:t>
            </a:r>
            <a:r>
              <a:rPr lang="en-US" sz="2800" dirty="0" smtClean="0">
                <a:solidFill>
                  <a:srgbClr val="002060"/>
                </a:solidFill>
                <a:latin typeface="Gill Sans MT" panose="020B0502020104020203" pitchFamily="34" charset="0"/>
              </a:rPr>
              <a:t> A</a:t>
            </a:r>
            <a:r>
              <a:rPr lang="en-US" sz="2800" dirty="0">
                <a:solidFill>
                  <a:srgbClr val="002060"/>
                </a:solidFill>
                <a:latin typeface="Gill Sans MT" panose="020B0502020104020203" pitchFamily="34" charset="0"/>
              </a:rPr>
              <a:t>.  18. s. </a:t>
            </a:r>
            <a:endParaRPr lang="en-US" sz="2800" dirty="0" smtClean="0">
              <a:solidFill>
                <a:srgbClr val="002060"/>
              </a:solidFill>
              <a:latin typeface="Gill Sans MT" panose="020B0502020104020203" pitchFamily="34" charset="0"/>
            </a:endParaRPr>
          </a:p>
          <a:p>
            <a:pPr marL="0" lvl="1" indent="0">
              <a:buNone/>
            </a:pPr>
            <a:endParaRPr lang="en-US" sz="2800" dirty="0" smtClean="0">
              <a:latin typeface="Gill Sans MT" panose="020B0502020104020203" pitchFamily="34" charset="0"/>
            </a:endParaRPr>
          </a:p>
          <a:p>
            <a:pPr marL="0" lvl="1" indent="0">
              <a:buNone/>
            </a:pPr>
            <a:r>
              <a:rPr lang="en-US" sz="2800" dirty="0" smtClean="0">
                <a:latin typeface="Gill Sans MT" panose="020B0502020104020203" pitchFamily="34" charset="0"/>
              </a:rPr>
              <a:t>Truncated title information</a:t>
            </a:r>
            <a:endParaRPr lang="en-US" sz="2800" dirty="0">
              <a:latin typeface="Gill Sans MT" panose="020B0502020104020203" pitchFamily="34" charset="0"/>
            </a:endParaRPr>
          </a:p>
          <a:p>
            <a:pPr marL="0" lvl="1" indent="0">
              <a:buNone/>
            </a:pPr>
            <a:r>
              <a:rPr lang="en-US" sz="2800" dirty="0" smtClean="0">
                <a:solidFill>
                  <a:srgbClr val="002060"/>
                </a:solidFill>
                <a:latin typeface="Gill Sans MT" panose="020B0502020104020203" pitchFamily="34" charset="0"/>
              </a:rPr>
              <a:t>   </a:t>
            </a:r>
            <a:r>
              <a:rPr lang="en-US" sz="2800" dirty="0" err="1" smtClean="0">
                <a:solidFill>
                  <a:srgbClr val="002060"/>
                </a:solidFill>
                <a:latin typeface="Gill Sans MT" panose="020B0502020104020203" pitchFamily="34" charset="0"/>
              </a:rPr>
              <a:t>Rochedieu</a:t>
            </a:r>
            <a:r>
              <a:rPr lang="en-US" sz="2800" dirty="0">
                <a:solidFill>
                  <a:srgbClr val="002060"/>
                </a:solidFill>
                <a:latin typeface="Gill Sans MT" panose="020B0502020104020203" pitchFamily="34" charset="0"/>
              </a:rPr>
              <a:t>, C.A.E. French </a:t>
            </a:r>
            <a:r>
              <a:rPr lang="en-US" sz="2800" dirty="0" smtClean="0">
                <a:solidFill>
                  <a:srgbClr val="002060"/>
                </a:solidFill>
                <a:latin typeface="Gill Sans MT" panose="020B0502020104020203" pitchFamily="34" charset="0"/>
              </a:rPr>
              <a:t>translations</a:t>
            </a:r>
          </a:p>
          <a:p>
            <a:pPr marL="0" lvl="1" indent="0">
              <a:buNone/>
            </a:pPr>
            <a:endParaRPr lang="en-US" sz="2800" dirty="0" smtClean="0">
              <a:latin typeface="Gill Sans MT" panose="020B0502020104020203" pitchFamily="34" charset="0"/>
            </a:endParaRPr>
          </a:p>
          <a:p>
            <a:pPr marL="0" lvl="1" indent="0">
              <a:buNone/>
            </a:pPr>
            <a:r>
              <a:rPr lang="en-US" sz="2800" dirty="0" smtClean="0">
                <a:latin typeface="Gill Sans MT" panose="020B0502020104020203" pitchFamily="34" charset="0"/>
              </a:rPr>
              <a:t>Based on name other than main entry</a:t>
            </a:r>
          </a:p>
          <a:p>
            <a:pPr marL="0" lvl="1" indent="0" defTabSz="457200">
              <a:buNone/>
            </a:pPr>
            <a:r>
              <a:rPr lang="en-US" sz="2400" dirty="0" smtClean="0">
                <a:solidFill>
                  <a:srgbClr val="002060"/>
                </a:solidFill>
                <a:latin typeface="Gill Sans MT" panose="020B0502020104020203" pitchFamily="34" charset="0"/>
              </a:rPr>
              <a:t>    </a:t>
            </a:r>
            <a:r>
              <a:rPr lang="en-US" dirty="0" smtClean="0">
                <a:solidFill>
                  <a:srgbClr val="002060"/>
                </a:solidFill>
                <a:latin typeface="Gill Sans MT" panose="020B0502020104020203" pitchFamily="34" charset="0"/>
              </a:rPr>
              <a:t>George</a:t>
            </a:r>
            <a:endParaRPr lang="en-US" dirty="0">
              <a:solidFill>
                <a:srgbClr val="002060"/>
              </a:solidFill>
              <a:latin typeface="Gill Sans MT" panose="020B0502020104020203" pitchFamily="34" charset="0"/>
            </a:endParaRPr>
          </a:p>
          <a:p>
            <a:pPr marL="0" lvl="1" indent="0" defTabSz="457200">
              <a:buNone/>
            </a:pPr>
            <a:endParaRPr lang="en-US" sz="2800" dirty="0" smtClean="0">
              <a:latin typeface="Gill Sans MT" panose="020B0502020104020203" pitchFamily="34" charset="0"/>
            </a:endParaRPr>
          </a:p>
          <a:p>
            <a:pPr marL="0" lvl="1" indent="0" defTabSz="457200">
              <a:buNone/>
            </a:pPr>
            <a:r>
              <a:rPr lang="en-US" sz="2800" dirty="0" smtClean="0">
                <a:latin typeface="Gill Sans MT" panose="020B0502020104020203" pitchFamily="34" charset="0"/>
              </a:rPr>
              <a:t>Based on original work, not work cited</a:t>
            </a:r>
            <a:endParaRPr lang="en-US" sz="2800" dirty="0">
              <a:latin typeface="Gill Sans MT" panose="020B0502020104020203" pitchFamily="34" charset="0"/>
            </a:endParaRPr>
          </a:p>
          <a:p>
            <a:pPr marL="0" lvl="1" indent="0">
              <a:buNone/>
            </a:pPr>
            <a:r>
              <a:rPr lang="en-US" sz="2800" dirty="0" smtClean="0">
                <a:solidFill>
                  <a:srgbClr val="002060"/>
                </a:solidFill>
                <a:latin typeface="Gill Sans MT" panose="020B0502020104020203" pitchFamily="34" charset="0"/>
              </a:rPr>
              <a:t>   Sander </a:t>
            </a:r>
            <a:r>
              <a:rPr lang="en-US" sz="2800" dirty="0">
                <a:solidFill>
                  <a:srgbClr val="002060"/>
                </a:solidFill>
                <a:latin typeface="Gill Sans MT" panose="020B0502020104020203" pitchFamily="34" charset="0"/>
              </a:rPr>
              <a:t>(suppl.)</a:t>
            </a:r>
          </a:p>
          <a:p>
            <a:pPr marL="0" lvl="1" indent="0">
              <a:buNone/>
            </a:pPr>
            <a:endParaRPr lang="en-US" sz="2800" dirty="0">
              <a:latin typeface="Gill Sans MT" panose="020B0502020104020203" pitchFamily="34" charset="0"/>
            </a:endParaRPr>
          </a:p>
          <a:p>
            <a:pPr marL="0" indent="0">
              <a:buNone/>
            </a:pPr>
            <a:endParaRPr lang="en-US" dirty="0">
              <a:latin typeface="Gill Sans MT" panose="020B050202010402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524000"/>
            <a:ext cx="2841907" cy="1930129"/>
          </a:xfrm>
          <a:prstGeom prst="rect">
            <a:avLst/>
          </a:prstGeom>
        </p:spPr>
      </p:pic>
    </p:spTree>
    <p:extLst>
      <p:ext uri="{BB962C8B-B14F-4D97-AF65-F5344CB8AC3E}">
        <p14:creationId xmlns:p14="http://schemas.microsoft.com/office/powerpoint/2010/main" val="3424754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TotalTime>
  <Words>3168</Words>
  <Application>Microsoft Office PowerPoint</Application>
  <PresentationFormat>On-screen Show (4:3)</PresentationFormat>
  <Paragraphs>427</Paragraphs>
  <Slides>39</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MT</vt:lpstr>
      <vt:lpstr>Papyrus</vt:lpstr>
      <vt:lpstr>Office Theme</vt:lpstr>
      <vt:lpstr>Alphabet Soup No More! Revision of Standard Citation Forms</vt:lpstr>
      <vt:lpstr>SCF Revision Team   Marcia Barrett (University of California, Santa Cruz), chair, 2011-   Valerie Buck (Brigham Young University)   Jane Carpenter (UCLA)   Ellen Cordes (Yale University)   Emily Epstein (University of Colorado Anshutz Medical Campus)   Francis Lapka (Yale Center for British Art)   Christine Megowan (St. Andrews University)   Ann Myers (Stanford University) </vt:lpstr>
      <vt:lpstr>Citation for a Bibliography</vt:lpstr>
      <vt:lpstr>Standard Citation Forms History</vt:lpstr>
      <vt:lpstr>Expanded Scope &amp; Audience</vt:lpstr>
      <vt:lpstr>Principles</vt:lpstr>
      <vt:lpstr>Alignment with RDA</vt:lpstr>
      <vt:lpstr>Citation Forms in 2nd Edition</vt:lpstr>
      <vt:lpstr>Citation Forms in 2nd Edition</vt:lpstr>
      <vt:lpstr>New Citation Forms: Name. Title</vt:lpstr>
      <vt:lpstr>Old / New SCF</vt:lpstr>
      <vt:lpstr>Old / New SCF</vt:lpstr>
      <vt:lpstr>Old / New SCF</vt:lpstr>
      <vt:lpstr>Old / New SCF</vt:lpstr>
      <vt:lpstr>Instructions for Creating SCF</vt:lpstr>
      <vt:lpstr>Instructions for New SCF</vt:lpstr>
      <vt:lpstr>Examples: Personal Name Entry</vt:lpstr>
      <vt:lpstr>Examples: Corporate Body Main Entry</vt:lpstr>
      <vt:lpstr>Examples: Title Entry</vt:lpstr>
      <vt:lpstr>Instructions for New SCF</vt:lpstr>
      <vt:lpstr>Part Title Information</vt:lpstr>
      <vt:lpstr>Other Title Information</vt:lpstr>
      <vt:lpstr>Multiple Editions</vt:lpstr>
      <vt:lpstr>Multiple Editions</vt:lpstr>
      <vt:lpstr>Multiple Editions</vt:lpstr>
      <vt:lpstr>PowerPoint Presentation</vt:lpstr>
      <vt:lpstr>Supplements</vt:lpstr>
      <vt:lpstr>Supplements</vt:lpstr>
      <vt:lpstr>Supplements</vt:lpstr>
      <vt:lpstr> Old Citation Forms - Public Display </vt:lpstr>
      <vt:lpstr> New Citation Forms - Public Display </vt:lpstr>
      <vt:lpstr>Search - Author, Title, Citation #, Old Form, and Keyword</vt:lpstr>
      <vt:lpstr>Author Search</vt:lpstr>
      <vt:lpstr>Title Search</vt:lpstr>
      <vt:lpstr>Keyword Search  (includes subject headings)</vt:lpstr>
      <vt:lpstr>Previous Citation Form Search</vt:lpstr>
      <vt:lpstr>New Functionality</vt:lpstr>
      <vt:lpstr> New Functionality   </vt:lpstr>
      <vt:lpstr>Publication Plans</vt:lpstr>
    </vt:vector>
  </TitlesOfParts>
  <Company>Harold B Lee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"Alphabet Soup No More! Revision of Standard Citation Forms"</dc:title>
  <dc:creator>Valerie Buck</dc:creator>
  <cp:lastModifiedBy>Information Technology Services</cp:lastModifiedBy>
  <cp:revision>51</cp:revision>
  <dcterms:created xsi:type="dcterms:W3CDTF">2014-05-27T14:55:49Z</dcterms:created>
  <dcterms:modified xsi:type="dcterms:W3CDTF">2016-01-08T15:45:52Z</dcterms:modified>
</cp:coreProperties>
</file>