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82" r:id="rId3"/>
    <p:sldId id="281" r:id="rId4"/>
    <p:sldId id="283" r:id="rId5"/>
    <p:sldId id="286" r:id="rId6"/>
    <p:sldId id="285" r:id="rId7"/>
    <p:sldId id="284" r:id="rId8"/>
    <p:sldId id="290" r:id="rId9"/>
    <p:sldId id="287" r:id="rId10"/>
    <p:sldId id="291" r:id="rId11"/>
    <p:sldId id="292" r:id="rId12"/>
    <p:sldId id="260" r:id="rId13"/>
    <p:sldId id="294" r:id="rId14"/>
    <p:sldId id="293" r:id="rId15"/>
    <p:sldId id="280" r:id="rId16"/>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C57"/>
    <a:srgbClr val="66AFAF"/>
    <a:srgbClr val="66AF9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6" autoAdjust="0"/>
    <p:restoredTop sz="94139" autoAdjust="0"/>
  </p:normalViewPr>
  <p:slideViewPr>
    <p:cSldViewPr>
      <p:cViewPr varScale="1">
        <p:scale>
          <a:sx n="86" d="100"/>
          <a:sy n="86" d="100"/>
        </p:scale>
        <p:origin x="912" y="90"/>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B5C47D3-48D6-4A00-B63A-65D523D4F5B0}" type="datetimeFigureOut">
              <a:rPr lang="en-US" smtClean="0"/>
              <a:t>10/20/2017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0470C2D-2465-42ED-AEC8-5814F16DF69F}" type="slidenum">
              <a:rPr lang="en-US" smtClean="0"/>
              <a:t>‹#›</a:t>
            </a:fld>
            <a:endParaRPr lang="en-US"/>
          </a:p>
        </p:txBody>
      </p:sp>
    </p:spTree>
    <p:extLst>
      <p:ext uri="{BB962C8B-B14F-4D97-AF65-F5344CB8AC3E}">
        <p14:creationId xmlns:p14="http://schemas.microsoft.com/office/powerpoint/2010/main" val="370162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vl1pPr>
          </a:lstStyle>
          <a:p>
            <a:fld id="{E02A0DC2-88F7-4490-996C-A03A1B365A5D}" type="datetimeFigureOut">
              <a:rPr lang="en-US" smtClean="0"/>
              <a:t>10/20/2017</a:t>
            </a:fld>
            <a:endParaRPr lang="en-US"/>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vl1pPr>
          </a:lstStyle>
          <a:p>
            <a:fld id="{14E5CAA5-56F5-4E2E-A321-E8F52EFF55BC}" type="slidenum">
              <a:rPr lang="en-US" smtClean="0"/>
              <a:t>‹#›</a:t>
            </a:fld>
            <a:endParaRPr lang="en-US"/>
          </a:p>
        </p:txBody>
      </p:sp>
    </p:spTree>
    <p:extLst>
      <p:ext uri="{BB962C8B-B14F-4D97-AF65-F5344CB8AC3E}">
        <p14:creationId xmlns:p14="http://schemas.microsoft.com/office/powerpoint/2010/main" val="121342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meraldinsight.com/author/Upward,+Fran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i.org/10.1108/EUM000000000725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1</a:t>
            </a:fld>
            <a:endParaRPr lang="en-US"/>
          </a:p>
        </p:txBody>
      </p:sp>
    </p:spTree>
    <p:extLst>
      <p:ext uri="{BB962C8B-B14F-4D97-AF65-F5344CB8AC3E}">
        <p14:creationId xmlns:p14="http://schemas.microsoft.com/office/powerpoint/2010/main" val="354961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we have a solution? Of course not, or I wouldn’t be presenting in this snapshot session. But it’s an idea we’re very committed to and have started investigating.</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11</a:t>
            </a:fld>
            <a:endParaRPr lang="en-US"/>
          </a:p>
        </p:txBody>
      </p:sp>
    </p:spTree>
    <p:extLst>
      <p:ext uri="{BB962C8B-B14F-4D97-AF65-F5344CB8AC3E}">
        <p14:creationId xmlns:p14="http://schemas.microsoft.com/office/powerpoint/2010/main" val="2439900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https://goo.gl/images/eFHsc7</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12</a:t>
            </a:fld>
            <a:endParaRPr lang="en-US"/>
          </a:p>
        </p:txBody>
      </p:sp>
    </p:spTree>
    <p:extLst>
      <p:ext uri="{BB962C8B-B14F-4D97-AF65-F5344CB8AC3E}">
        <p14:creationId xmlns:p14="http://schemas.microsoft.com/office/powerpoint/2010/main" val="198006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https://www.pexels.com/photo/agree-agreement-ankreuzen-arrangement-210585/</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13</a:t>
            </a:fld>
            <a:endParaRPr lang="en-US"/>
          </a:p>
        </p:txBody>
      </p:sp>
    </p:spTree>
    <p:extLst>
      <p:ext uri="{BB962C8B-B14F-4D97-AF65-F5344CB8AC3E}">
        <p14:creationId xmlns:p14="http://schemas.microsoft.com/office/powerpoint/2010/main" val="256721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https://marinamusic.com/wp-content/uploads/2013/04/A1145.gif</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14</a:t>
            </a:fld>
            <a:endParaRPr lang="en-US"/>
          </a:p>
        </p:txBody>
      </p:sp>
    </p:spTree>
    <p:extLst>
      <p:ext uri="{BB962C8B-B14F-4D97-AF65-F5344CB8AC3E}">
        <p14:creationId xmlns:p14="http://schemas.microsoft.com/office/powerpoint/2010/main" val="50259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http://maxpixel.freegreatpicture.com/Finger-Open-Rippling-Sand-Sand-Hand-1599898</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15</a:t>
            </a:fld>
            <a:endParaRPr lang="en-US"/>
          </a:p>
        </p:txBody>
      </p:sp>
    </p:spTree>
    <p:extLst>
      <p:ext uri="{BB962C8B-B14F-4D97-AF65-F5344CB8AC3E}">
        <p14:creationId xmlns:p14="http://schemas.microsoft.com/office/powerpoint/2010/main" val="157060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Tworld</a:t>
            </a:r>
            <a:r>
              <a:rPr lang="en-US" dirty="0" smtClean="0"/>
              <a:t> in</a:t>
            </a:r>
            <a:r>
              <a:rPr lang="en-US" baseline="0" dirty="0" smtClean="0"/>
              <a:t> which libraries and other memory institutions operate has changed in a very real, dramatic, and fundamental way.</a:t>
            </a:r>
          </a:p>
          <a:p>
            <a:endParaRPr lang="en-US" baseline="0" dirty="0" smtClean="0"/>
          </a:p>
          <a:p>
            <a:r>
              <a:rPr lang="en-US" dirty="0" smtClean="0"/>
              <a:t>https://thecoffeeclubandme.wordpress.com/tag/do-it-yourself/</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2</a:t>
            </a:fld>
            <a:endParaRPr lang="en-US"/>
          </a:p>
        </p:txBody>
      </p:sp>
    </p:spTree>
    <p:extLst>
      <p:ext uri="{BB962C8B-B14F-4D97-AF65-F5344CB8AC3E}">
        <p14:creationId xmlns:p14="http://schemas.microsoft.com/office/powerpoint/2010/main" val="31246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https://pixabay.com/p-145284/</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4</a:t>
            </a:fld>
            <a:endParaRPr lang="en-US"/>
          </a:p>
        </p:txBody>
      </p:sp>
    </p:spTree>
    <p:extLst>
      <p:ext uri="{BB962C8B-B14F-4D97-AF65-F5344CB8AC3E}">
        <p14:creationId xmlns:p14="http://schemas.microsoft.com/office/powerpoint/2010/main" val="281870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maintain our relevance in a do-it-yourself world? I think we need to play towards our strengths:</a:t>
            </a:r>
            <a:r>
              <a:rPr lang="en-US" baseline="0" dirty="0" smtClean="0"/>
              <a:t> unique expertise in stewardship, a commitment to the scholarly and cultural record for its own sake (not commercial gain), and a very long time horizon.</a:t>
            </a:r>
            <a:endParaRPr lang="en-US" dirty="0" smtClean="0"/>
          </a:p>
          <a:p>
            <a:endParaRPr lang="en-US" dirty="0" smtClean="0"/>
          </a:p>
          <a:p>
            <a:r>
              <a:rPr lang="en-US" dirty="0" smtClean="0"/>
              <a:t>Cave painting of a dun horse (equine) at Lascaux, https://commons.wikimedia.org/wiki/File:Lascaux2.jpg</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5</a:t>
            </a:fld>
            <a:endParaRPr lang="en-US"/>
          </a:p>
        </p:txBody>
      </p:sp>
    </p:spTree>
    <p:extLst>
      <p:ext uri="{BB962C8B-B14F-4D97-AF65-F5344CB8AC3E}">
        <p14:creationId xmlns:p14="http://schemas.microsoft.com/office/powerpoint/2010/main" val="240590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worry about</a:t>
            </a:r>
            <a:r>
              <a:rPr lang="en-US" baseline="0" dirty="0" smtClean="0"/>
              <a:t> added-value services, not systems.</a:t>
            </a:r>
          </a:p>
          <a:p>
            <a:endParaRPr lang="en-US" baseline="0" dirty="0" smtClean="0"/>
          </a:p>
          <a:p>
            <a:r>
              <a:rPr lang="en-US" dirty="0" smtClean="0"/>
              <a:t>Lao Tzu To hold, you must first open your hand.</a:t>
            </a:r>
            <a:r>
              <a:rPr lang="en-US" baseline="0" dirty="0" smtClean="0"/>
              <a:t> Let go, https://www.flickr.com/photos/pictoquotes/25738238981</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6</a:t>
            </a:fld>
            <a:endParaRPr lang="en-US"/>
          </a:p>
        </p:txBody>
      </p:sp>
    </p:spTree>
    <p:extLst>
      <p:ext uri="{BB962C8B-B14F-4D97-AF65-F5344CB8AC3E}">
        <p14:creationId xmlns:p14="http://schemas.microsoft.com/office/powerpoint/2010/main" val="361323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Frank Upward</a:t>
            </a:r>
            <a:r>
              <a:rPr lang="en-US" sz="1200" b="0" i="0" kern="1200" dirty="0" smtClean="0">
                <a:solidFill>
                  <a:schemeClr val="tx1"/>
                </a:solidFill>
                <a:effectLst/>
                <a:latin typeface="+mn-lt"/>
                <a:ea typeface="+mn-ea"/>
                <a:cs typeface="+mn-cs"/>
              </a:rPr>
              <a:t>, (2000) "Modelling the continuum as paradigm shift in recordkeeping and archiving processes, and beyond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 personal reflection", </a:t>
            </a:r>
            <a:r>
              <a:rPr lang="en-US" dirty="0" smtClean="0"/>
              <a:t>Records Management Journal </a:t>
            </a:r>
            <a:r>
              <a:rPr lang="en-US" sz="1200" b="0" i="0" kern="1200" dirty="0" smtClean="0">
                <a:solidFill>
                  <a:schemeClr val="tx1"/>
                </a:solidFill>
                <a:effectLst/>
                <a:latin typeface="+mn-lt"/>
                <a:ea typeface="+mn-ea"/>
                <a:cs typeface="+mn-cs"/>
              </a:rPr>
              <a:t>10.3: 115-139, </a:t>
            </a:r>
            <a:r>
              <a:rPr lang="en-US" sz="1200" b="0" i="0" u="sng" kern="1200" dirty="0" smtClean="0">
                <a:solidFill>
                  <a:schemeClr val="tx1"/>
                </a:solidFill>
                <a:effectLst/>
                <a:latin typeface="+mn-lt"/>
                <a:ea typeface="+mn-ea"/>
                <a:cs typeface="+mn-cs"/>
                <a:hlinkClick r:id="rId4"/>
              </a:rPr>
              <a:t>https://doi.org/10.1108/EUM0000000007259</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7</a:t>
            </a:fld>
            <a:endParaRPr lang="en-US"/>
          </a:p>
        </p:txBody>
      </p:sp>
    </p:spTree>
    <p:extLst>
      <p:ext uri="{BB962C8B-B14F-4D97-AF65-F5344CB8AC3E}">
        <p14:creationId xmlns:p14="http://schemas.microsoft.com/office/powerpoint/2010/main" val="228218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Preservation is outsourced, but we justify that by dealing with trustworthy parties.</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8</a:t>
            </a:fld>
            <a:endParaRPr lang="en-US"/>
          </a:p>
        </p:txBody>
      </p:sp>
    </p:spTree>
    <p:extLst>
      <p:ext uri="{BB962C8B-B14F-4D97-AF65-F5344CB8AC3E}">
        <p14:creationId xmlns:p14="http://schemas.microsoft.com/office/powerpoint/2010/main" val="393074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 Blackwell, Tug of war – </a:t>
            </a:r>
            <a:r>
              <a:rPr lang="en-US" dirty="0" err="1" smtClean="0"/>
              <a:t>colour</a:t>
            </a:r>
            <a:r>
              <a:rPr lang="en-US" dirty="0" smtClean="0"/>
              <a:t> edit, https://www.flickr.com/photos/tjblackwell/3545764529</a:t>
            </a:r>
            <a:endParaRPr lang="en-US" dirty="0"/>
          </a:p>
        </p:txBody>
      </p:sp>
      <p:sp>
        <p:nvSpPr>
          <p:cNvPr id="4" name="Slide Number Placeholder 3"/>
          <p:cNvSpPr>
            <a:spLocks noGrp="1"/>
          </p:cNvSpPr>
          <p:nvPr>
            <p:ph type="sldNum" sz="quarter" idx="10"/>
          </p:nvPr>
        </p:nvSpPr>
        <p:spPr/>
        <p:txBody>
          <a:bodyPr/>
          <a:lstStyle/>
          <a:p>
            <a:fld id="{14E5CAA5-56F5-4E2E-A321-E8F52EFF55BC}" type="slidenum">
              <a:rPr lang="en-US" smtClean="0"/>
              <a:t>9</a:t>
            </a:fld>
            <a:endParaRPr lang="en-US"/>
          </a:p>
        </p:txBody>
      </p:sp>
    </p:spTree>
    <p:extLst>
      <p:ext uri="{BB962C8B-B14F-4D97-AF65-F5344CB8AC3E}">
        <p14:creationId xmlns:p14="http://schemas.microsoft.com/office/powerpoint/2010/main" val="263550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 Levin, Pushpins in a map over the U.S.A,</a:t>
            </a:r>
            <a:r>
              <a:rPr lang="en-US" baseline="0" dirty="0" smtClean="0"/>
              <a:t> https://www.flickr.com/photos/mil8/380101976</a:t>
            </a:r>
            <a:endParaRPr lang="en-US" dirty="0" smtClean="0"/>
          </a:p>
        </p:txBody>
      </p:sp>
      <p:sp>
        <p:nvSpPr>
          <p:cNvPr id="4" name="Slide Number Placeholder 3"/>
          <p:cNvSpPr>
            <a:spLocks noGrp="1"/>
          </p:cNvSpPr>
          <p:nvPr>
            <p:ph type="sldNum" sz="quarter" idx="10"/>
          </p:nvPr>
        </p:nvSpPr>
        <p:spPr/>
        <p:txBody>
          <a:bodyPr/>
          <a:lstStyle/>
          <a:p>
            <a:fld id="{14E5CAA5-56F5-4E2E-A321-E8F52EFF55BC}" type="slidenum">
              <a:rPr lang="en-US" smtClean="0"/>
              <a:t>10</a:t>
            </a:fld>
            <a:endParaRPr lang="en-US"/>
          </a:p>
        </p:txBody>
      </p:sp>
    </p:spTree>
    <p:extLst>
      <p:ext uri="{BB962C8B-B14F-4D97-AF65-F5344CB8AC3E}">
        <p14:creationId xmlns:p14="http://schemas.microsoft.com/office/powerpoint/2010/main" val="3360505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75355"/>
            <a:ext cx="8229600" cy="1386945"/>
          </a:xfrm>
        </p:spPr>
        <p:txBody>
          <a:bodyPr>
            <a:normAutofit/>
          </a:bodyPr>
          <a:lstStyle>
            <a:lvl1pPr algn="l">
              <a:defRPr sz="3200">
                <a:solidFill>
                  <a:schemeClr val="tx1">
                    <a:lumMod val="65000"/>
                    <a:lumOff val="35000"/>
                  </a:schemeClr>
                </a:solidFill>
                <a:latin typeface="Franklin Gothic Medium" panose="020B0603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530600"/>
            <a:ext cx="8229600" cy="1384300"/>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5524500"/>
            <a:ext cx="9144000" cy="190500"/>
          </a:xfrm>
          <a:prstGeom prst="rect">
            <a:avLst/>
          </a:prstGeom>
          <a:solidFill>
            <a:srgbClr val="66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5482484"/>
            <a:ext cx="9144000" cy="0"/>
          </a:xfrm>
          <a:prstGeom prst="line">
            <a:avLst/>
          </a:prstGeom>
          <a:ln w="38100">
            <a:solidFill>
              <a:srgbClr val="897C57"/>
            </a:solidFill>
          </a:ln>
        </p:spPr>
        <p:style>
          <a:lnRef idx="1">
            <a:schemeClr val="accent1"/>
          </a:lnRef>
          <a:fillRef idx="0">
            <a:schemeClr val="accent1"/>
          </a:fillRef>
          <a:effectRef idx="0">
            <a:schemeClr val="accent1"/>
          </a:effectRef>
          <a:fontRef idx="minor">
            <a:schemeClr val="tx1"/>
          </a:fontRef>
        </p:style>
      </p:cxnSp>
      <p:pic>
        <p:nvPicPr>
          <p:cNvPr id="9" name="Picture 2" descr="UC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001000" y="4991100"/>
            <a:ext cx="914400" cy="381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028700"/>
            <a:ext cx="8229600" cy="0"/>
          </a:xfrm>
          <a:prstGeom prst="line">
            <a:avLst/>
          </a:prstGeom>
          <a:ln>
            <a:solidFill>
              <a:srgbClr val="66AFAF"/>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457200" y="647700"/>
            <a:ext cx="8229600" cy="381000"/>
          </a:xfrm>
        </p:spPr>
        <p:txBody>
          <a:bodyPr>
            <a:noAutofit/>
          </a:bodyPr>
          <a:lstStyle>
            <a:lvl1pPr marL="0" indent="0">
              <a:spcBef>
                <a:spcPts val="0"/>
              </a:spcBef>
              <a:buNone/>
              <a:defRPr sz="2000" i="1">
                <a:solidFill>
                  <a:srgbClr val="897C57"/>
                </a:solidFill>
                <a:latin typeface="Franklin Gothic Medium" panose="020B06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title</a:t>
            </a:r>
            <a:endParaRPr lang="en-US" dirty="0"/>
          </a:p>
        </p:txBody>
      </p:sp>
      <p:sp>
        <p:nvSpPr>
          <p:cNvPr id="14" name="Text Placeholder 13"/>
          <p:cNvSpPr>
            <a:spLocks noGrp="1"/>
          </p:cNvSpPr>
          <p:nvPr>
            <p:ph type="body" sz="quarter" idx="11" hasCustomPrompt="1"/>
          </p:nvPr>
        </p:nvSpPr>
        <p:spPr>
          <a:xfrm>
            <a:off x="457200" y="1028700"/>
            <a:ext cx="8229600" cy="304800"/>
          </a:xfrm>
        </p:spPr>
        <p:txBody>
          <a:bodyPr>
            <a:noAutofit/>
          </a:bodyPr>
          <a:lstStyle>
            <a:lvl1pPr marL="0" indent="0">
              <a:buNone/>
              <a:defRPr sz="1800">
                <a:solidFill>
                  <a:srgbClr val="897C57"/>
                </a:solidFill>
              </a:defRPr>
            </a:lvl1pPr>
            <a:lvl2pPr marL="457200" indent="0">
              <a:buNone/>
              <a:defRPr sz="2000">
                <a:solidFill>
                  <a:srgbClr val="897C57"/>
                </a:solidFill>
              </a:defRPr>
            </a:lvl2pPr>
            <a:lvl3pPr marL="914400" indent="0">
              <a:buNone/>
              <a:defRPr sz="2000">
                <a:solidFill>
                  <a:srgbClr val="897C57"/>
                </a:solidFill>
              </a:defRPr>
            </a:lvl3pPr>
            <a:lvl4pPr marL="1371600" indent="0">
              <a:buNone/>
              <a:defRPr sz="2000">
                <a:solidFill>
                  <a:srgbClr val="897C57"/>
                </a:solidFill>
              </a:defRPr>
            </a:lvl4pPr>
            <a:lvl5pPr marL="1828800" indent="0">
              <a:buNone/>
              <a:defRPr sz="2000">
                <a:solidFill>
                  <a:srgbClr val="897C57"/>
                </a:solidFill>
              </a:defRPr>
            </a:lvl5pPr>
          </a:lstStyle>
          <a:p>
            <a:pPr lvl="0"/>
            <a:r>
              <a:rPr lang="en-US" dirty="0" smtClean="0"/>
              <a:t>Click to edit place</a:t>
            </a:r>
            <a:endParaRPr lang="en-US" dirty="0"/>
          </a:p>
        </p:txBody>
      </p:sp>
      <p:pic>
        <p:nvPicPr>
          <p:cNvPr id="3074" name="Picture 2" descr="b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62275" y="5143500"/>
            <a:ext cx="609600" cy="21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1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63CDF-8688-4E6F-A692-584FA0B9D992}"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E61AF-F439-401C-A004-52506439B244}" type="slidenum">
              <a:rPr lang="en-US" smtClean="0"/>
              <a:t>‹#›</a:t>
            </a:fld>
            <a:endParaRPr lang="en-US"/>
          </a:p>
        </p:txBody>
      </p:sp>
    </p:spTree>
    <p:extLst>
      <p:ext uri="{BB962C8B-B14F-4D97-AF65-F5344CB8AC3E}">
        <p14:creationId xmlns:p14="http://schemas.microsoft.com/office/powerpoint/2010/main" val="282098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63CDF-8688-4E6F-A692-584FA0B9D992}"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E61AF-F439-401C-A004-52506439B244}" type="slidenum">
              <a:rPr lang="en-US" smtClean="0"/>
              <a:t>‹#›</a:t>
            </a:fld>
            <a:endParaRPr lang="en-US"/>
          </a:p>
        </p:txBody>
      </p:sp>
    </p:spTree>
    <p:extLst>
      <p:ext uri="{BB962C8B-B14F-4D97-AF65-F5344CB8AC3E}">
        <p14:creationId xmlns:p14="http://schemas.microsoft.com/office/powerpoint/2010/main" val="172425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95300"/>
            <a:ext cx="8229600" cy="533400"/>
          </a:xfrm>
        </p:spPr>
        <p:txBody>
          <a:bodyPr anchor="b">
            <a:noAutofit/>
          </a:bodyPr>
          <a:lstStyle>
            <a:lvl1pPr algn="l">
              <a:defRPr sz="3200">
                <a:solidFill>
                  <a:srgbClr val="897C57"/>
                </a:solidFill>
                <a:latin typeface="Calibri" panose="020F0502020204030204" pitchFamily="34" charset="0"/>
                <a:cs typeface="Calibri" panose="020F0502020204030204"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457200" y="1333500"/>
            <a:ext cx="8229600" cy="3962399"/>
          </a:xfrm>
        </p:spPr>
        <p:txBody>
          <a:bodyPr/>
          <a:lstStyle>
            <a:lvl1pPr marL="0" indent="0">
              <a:spcBef>
                <a:spcPts val="1200"/>
              </a:spcBef>
              <a:buNone/>
              <a:defRPr sz="2400">
                <a:solidFill>
                  <a:schemeClr val="tx1">
                    <a:lumMod val="65000"/>
                    <a:lumOff val="35000"/>
                  </a:schemeClr>
                </a:solidFill>
                <a:latin typeface="+mn-lt"/>
              </a:defRPr>
            </a:lvl1pPr>
            <a:lvl2pPr marL="457200" indent="0">
              <a:buNone/>
              <a:defRPr sz="2000">
                <a:solidFill>
                  <a:schemeClr val="tx1">
                    <a:lumMod val="50000"/>
                    <a:lumOff val="50000"/>
                  </a:schemeClr>
                </a:solidFill>
                <a:latin typeface="Franklin Gothic Medium" panose="020B0603020102020204" pitchFamily="34" charset="0"/>
              </a:defRPr>
            </a:lvl2pPr>
            <a:lvl3pPr marL="914400" indent="0">
              <a:buNone/>
              <a:defRPr sz="1800">
                <a:solidFill>
                  <a:schemeClr val="tx1">
                    <a:lumMod val="50000"/>
                    <a:lumOff val="50000"/>
                  </a:schemeClr>
                </a:solidFill>
                <a:latin typeface="Franklin Gothic Medium" panose="020B0603020102020204" pitchFamily="34" charset="0"/>
              </a:defRPr>
            </a:lvl3pPr>
            <a:lvl4pPr marL="1371600" indent="0">
              <a:buNone/>
              <a:defRPr sz="1600">
                <a:solidFill>
                  <a:schemeClr val="tx1">
                    <a:lumMod val="50000"/>
                    <a:lumOff val="50000"/>
                  </a:schemeClr>
                </a:solidFill>
                <a:latin typeface="Franklin Gothic Medium" panose="020B0603020102020204" pitchFamily="34" charset="0"/>
              </a:defRPr>
            </a:lvl4pPr>
            <a:lvl5pPr marL="1828800" indent="0">
              <a:buNone/>
              <a:defRPr sz="1200">
                <a:solidFill>
                  <a:schemeClr val="tx1">
                    <a:lumMod val="50000"/>
                    <a:lumOff val="50000"/>
                  </a:schemeClr>
                </a:solidFill>
                <a:latin typeface="Franklin Gothic Medium" panose="020B0603020102020204" pitchFamily="34" charset="0"/>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cxnSp>
        <p:nvCxnSpPr>
          <p:cNvPr id="8" name="Straight Connector 7"/>
          <p:cNvCxnSpPr/>
          <p:nvPr userDrawn="1"/>
        </p:nvCxnSpPr>
        <p:spPr>
          <a:xfrm>
            <a:off x="457200" y="1028700"/>
            <a:ext cx="8229600" cy="0"/>
          </a:xfrm>
          <a:prstGeom prst="line">
            <a:avLst/>
          </a:prstGeom>
          <a:ln>
            <a:solidFill>
              <a:srgbClr val="66AFA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524500"/>
            <a:ext cx="9144000" cy="190500"/>
          </a:xfrm>
          <a:prstGeom prst="rect">
            <a:avLst/>
          </a:prstGeom>
          <a:solidFill>
            <a:srgbClr val="66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5482484"/>
            <a:ext cx="9144000" cy="0"/>
          </a:xfrm>
          <a:prstGeom prst="line">
            <a:avLst/>
          </a:prstGeom>
          <a:ln w="38100">
            <a:solidFill>
              <a:srgbClr val="897C57"/>
            </a:solidFill>
          </a:ln>
        </p:spPr>
        <p:style>
          <a:lnRef idx="1">
            <a:schemeClr val="accent1"/>
          </a:lnRef>
          <a:fillRef idx="0">
            <a:schemeClr val="accent1"/>
          </a:fillRef>
          <a:effectRef idx="0">
            <a:schemeClr val="accent1"/>
          </a:effectRef>
          <a:fontRef idx="minor">
            <a:schemeClr val="tx1"/>
          </a:fontRef>
        </p:style>
      </p:cxnSp>
      <p:pic>
        <p:nvPicPr>
          <p:cNvPr id="2050" name="Picture 2" descr="UC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001000" y="4991100"/>
            <a:ext cx="9144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4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63CDF-8688-4E6F-A692-584FA0B9D992}"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E61AF-F439-401C-A004-52506439B244}" type="slidenum">
              <a:rPr lang="en-US" smtClean="0"/>
              <a:t>‹#›</a:t>
            </a:fld>
            <a:endParaRPr lang="en-US"/>
          </a:p>
        </p:txBody>
      </p:sp>
    </p:spTree>
    <p:extLst>
      <p:ext uri="{BB962C8B-B14F-4D97-AF65-F5344CB8AC3E}">
        <p14:creationId xmlns:p14="http://schemas.microsoft.com/office/powerpoint/2010/main" val="206246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63CDF-8688-4E6F-A692-584FA0B9D992}"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E61AF-F439-401C-A004-52506439B244}" type="slidenum">
              <a:rPr lang="en-US" smtClean="0"/>
              <a:t>‹#›</a:t>
            </a:fld>
            <a:endParaRPr lang="en-US"/>
          </a:p>
        </p:txBody>
      </p:sp>
    </p:spTree>
    <p:extLst>
      <p:ext uri="{BB962C8B-B14F-4D97-AF65-F5344CB8AC3E}">
        <p14:creationId xmlns:p14="http://schemas.microsoft.com/office/powerpoint/2010/main" val="325291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63CDF-8688-4E6F-A692-584FA0B9D992}"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E61AF-F439-401C-A004-52506439B244}" type="slidenum">
              <a:rPr lang="en-US" smtClean="0"/>
              <a:t>‹#›</a:t>
            </a:fld>
            <a:endParaRPr lang="en-US"/>
          </a:p>
        </p:txBody>
      </p:sp>
    </p:spTree>
    <p:extLst>
      <p:ext uri="{BB962C8B-B14F-4D97-AF65-F5344CB8AC3E}">
        <p14:creationId xmlns:p14="http://schemas.microsoft.com/office/powerpoint/2010/main" val="194529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63CDF-8688-4E6F-A692-584FA0B9D992}"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E61AF-F439-401C-A004-52506439B244}" type="slidenum">
              <a:rPr lang="en-US" smtClean="0"/>
              <a:t>‹#›</a:t>
            </a:fld>
            <a:endParaRPr lang="en-US"/>
          </a:p>
        </p:txBody>
      </p:sp>
    </p:spTree>
    <p:extLst>
      <p:ext uri="{BB962C8B-B14F-4D97-AF65-F5344CB8AC3E}">
        <p14:creationId xmlns:p14="http://schemas.microsoft.com/office/powerpoint/2010/main" val="364521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p:cNvCxnSpPr/>
          <p:nvPr userDrawn="1"/>
        </p:nvCxnSpPr>
        <p:spPr>
          <a:xfrm>
            <a:off x="457200" y="1028700"/>
            <a:ext cx="8229600" cy="0"/>
          </a:xfrm>
          <a:prstGeom prst="line">
            <a:avLst/>
          </a:prstGeom>
          <a:ln>
            <a:solidFill>
              <a:srgbClr val="66AFAF"/>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5524500"/>
            <a:ext cx="9144000" cy="190500"/>
          </a:xfrm>
          <a:prstGeom prst="rect">
            <a:avLst/>
          </a:prstGeom>
          <a:solidFill>
            <a:srgbClr val="66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0" y="5482484"/>
            <a:ext cx="9144000" cy="0"/>
          </a:xfrm>
          <a:prstGeom prst="line">
            <a:avLst/>
          </a:prstGeom>
          <a:ln w="38100">
            <a:solidFill>
              <a:srgbClr val="897C57"/>
            </a:solidFill>
          </a:ln>
        </p:spPr>
        <p:style>
          <a:lnRef idx="1">
            <a:schemeClr val="accent1"/>
          </a:lnRef>
          <a:fillRef idx="0">
            <a:schemeClr val="accent1"/>
          </a:fillRef>
          <a:effectRef idx="0">
            <a:schemeClr val="accent1"/>
          </a:effectRef>
          <a:fontRef idx="minor">
            <a:schemeClr val="tx1"/>
          </a:fontRef>
        </p:style>
      </p:cxnSp>
      <p:pic>
        <p:nvPicPr>
          <p:cNvPr id="8" name="Picture 2" descr="UC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001000" y="4991100"/>
            <a:ext cx="914400"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457200" y="495300"/>
            <a:ext cx="8229600" cy="533400"/>
          </a:xfrm>
        </p:spPr>
        <p:txBody>
          <a:bodyPr anchor="b">
            <a:noAutofit/>
          </a:bodyPr>
          <a:lstStyle>
            <a:lvl1pPr marL="0" indent="0">
              <a:spcBef>
                <a:spcPts val="0"/>
              </a:spcBef>
              <a:buNone/>
              <a:defRPr sz="3200">
                <a:solidFill>
                  <a:srgbClr val="897C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smtClean="0"/>
              <a:t>Click to edit title</a:t>
            </a:r>
            <a:endParaRPr lang="en-US" dirty="0"/>
          </a:p>
        </p:txBody>
      </p:sp>
    </p:spTree>
    <p:extLst>
      <p:ext uri="{BB962C8B-B14F-4D97-AF65-F5344CB8AC3E}">
        <p14:creationId xmlns:p14="http://schemas.microsoft.com/office/powerpoint/2010/main" val="407488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63CDF-8688-4E6F-A692-584FA0B9D992}"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E61AF-F439-401C-A004-52506439B244}" type="slidenum">
              <a:rPr lang="en-US" smtClean="0"/>
              <a:t>‹#›</a:t>
            </a:fld>
            <a:endParaRPr lang="en-US"/>
          </a:p>
        </p:txBody>
      </p:sp>
    </p:spTree>
    <p:extLst>
      <p:ext uri="{BB962C8B-B14F-4D97-AF65-F5344CB8AC3E}">
        <p14:creationId xmlns:p14="http://schemas.microsoft.com/office/powerpoint/2010/main" val="20830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63CDF-8688-4E6F-A692-584FA0B9D992}"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E61AF-F439-401C-A004-52506439B244}" type="slidenum">
              <a:rPr lang="en-US" smtClean="0"/>
              <a:t>‹#›</a:t>
            </a:fld>
            <a:endParaRPr lang="en-US"/>
          </a:p>
        </p:txBody>
      </p:sp>
    </p:spTree>
    <p:extLst>
      <p:ext uri="{BB962C8B-B14F-4D97-AF65-F5344CB8AC3E}">
        <p14:creationId xmlns:p14="http://schemas.microsoft.com/office/powerpoint/2010/main" val="354515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8863CDF-8688-4E6F-A692-584FA0B9D992}" type="datetimeFigureOut">
              <a:rPr lang="en-US" smtClean="0"/>
              <a:t>10/20/2017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5DE61AF-F439-401C-A004-52506439B244}" type="slidenum">
              <a:rPr lang="en-US" smtClean="0"/>
              <a:t>‹#›</a:t>
            </a:fld>
            <a:endParaRPr lang="en-US"/>
          </a:p>
        </p:txBody>
      </p:sp>
    </p:spTree>
    <p:extLst>
      <p:ext uri="{BB962C8B-B14F-4D97-AF65-F5344CB8AC3E}">
        <p14:creationId xmlns:p14="http://schemas.microsoft.com/office/powerpoint/2010/main" val="50160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9155"/>
            <a:ext cx="8229600" cy="1386945"/>
          </a:xfrm>
        </p:spPr>
        <p:txBody>
          <a:bodyPr>
            <a:noAutofit/>
          </a:bodyPr>
          <a:lstStyle/>
          <a:p>
            <a:pPr>
              <a:spcBef>
                <a:spcPts val="600"/>
              </a:spcBef>
              <a:spcAft>
                <a:spcPts val="600"/>
              </a:spcAft>
            </a:pPr>
            <a:r>
              <a:rPr lang="en-US" dirty="0" smtClean="0">
                <a:latin typeface="+mn-lt"/>
              </a:rPr>
              <a:t>Curation is Not a Place</a:t>
            </a:r>
            <a:br>
              <a:rPr lang="en-US" dirty="0" smtClean="0">
                <a:latin typeface="+mn-lt"/>
              </a:rPr>
            </a:br>
            <a:r>
              <a:rPr lang="en-US" sz="2600" dirty="0" smtClean="0">
                <a:latin typeface="+mn-lt"/>
              </a:rPr>
              <a:t>Post-Custodial Stewardship for a Do-It-Yourself World</a:t>
            </a:r>
            <a:br>
              <a:rPr lang="en-US" sz="2600" dirty="0" smtClean="0">
                <a:latin typeface="+mn-lt"/>
              </a:rPr>
            </a:br>
            <a:endParaRPr lang="en-US" sz="1600" i="1" dirty="0">
              <a:solidFill>
                <a:srgbClr val="897C57"/>
              </a:solidFill>
            </a:endParaRPr>
          </a:p>
        </p:txBody>
      </p:sp>
      <p:sp>
        <p:nvSpPr>
          <p:cNvPr id="3" name="Subtitle 2"/>
          <p:cNvSpPr>
            <a:spLocks noGrp="1"/>
          </p:cNvSpPr>
          <p:nvPr>
            <p:ph type="subTitle" idx="1"/>
          </p:nvPr>
        </p:nvSpPr>
        <p:spPr>
          <a:xfrm>
            <a:off x="457200" y="3619500"/>
            <a:ext cx="8229600" cy="1295400"/>
          </a:xfrm>
        </p:spPr>
        <p:txBody>
          <a:bodyPr>
            <a:normAutofit/>
          </a:bodyPr>
          <a:lstStyle/>
          <a:p>
            <a:r>
              <a:rPr lang="en-US" dirty="0" smtClean="0"/>
              <a:t>Stephen Abrams</a:t>
            </a:r>
          </a:p>
          <a:p>
            <a:pPr>
              <a:spcBef>
                <a:spcPts val="0"/>
              </a:spcBef>
            </a:pPr>
            <a:r>
              <a:rPr lang="en-US" sz="1600" i="1" dirty="0" smtClean="0">
                <a:solidFill>
                  <a:schemeClr val="tx1">
                    <a:lumMod val="65000"/>
                    <a:lumOff val="35000"/>
                  </a:schemeClr>
                </a:solidFill>
              </a:rPr>
              <a:t>California </a:t>
            </a:r>
            <a:r>
              <a:rPr lang="en-US" sz="1600" i="1" dirty="0">
                <a:solidFill>
                  <a:schemeClr val="tx1">
                    <a:lumMod val="65000"/>
                    <a:lumOff val="35000"/>
                  </a:schemeClr>
                </a:solidFill>
              </a:rPr>
              <a:t>Digital </a:t>
            </a:r>
            <a:r>
              <a:rPr lang="en-US" sz="1600" i="1" dirty="0" smtClean="0">
                <a:solidFill>
                  <a:schemeClr val="tx1">
                    <a:lumMod val="65000"/>
                    <a:lumOff val="35000"/>
                  </a:schemeClr>
                </a:solidFill>
              </a:rPr>
              <a:t>Library</a:t>
            </a:r>
            <a:endParaRPr lang="en-US" sz="1600" i="1" dirty="0">
              <a:solidFill>
                <a:schemeClr val="tx1">
                  <a:lumMod val="65000"/>
                  <a:lumOff val="35000"/>
                </a:schemeClr>
              </a:solidFill>
            </a:endParaRPr>
          </a:p>
          <a:p>
            <a:pPr>
              <a:spcBef>
                <a:spcPts val="600"/>
              </a:spcBef>
            </a:pPr>
            <a:r>
              <a:rPr lang="en-US" sz="1400" dirty="0" smtClean="0"/>
              <a:t>             </a:t>
            </a:r>
            <a:r>
              <a:rPr lang="en-US" sz="1200" dirty="0" smtClean="0"/>
              <a:t>0000-0003-2326-6672</a:t>
            </a:r>
          </a:p>
          <a:p>
            <a:pPr>
              <a:spcBef>
                <a:spcPts val="0"/>
              </a:spcBef>
            </a:pPr>
            <a:r>
              <a:rPr lang="en-US" sz="1400" i="1" dirty="0" smtClean="0">
                <a:solidFill>
                  <a:srgbClr val="897C57"/>
                </a:solidFill>
                <a:latin typeface="Franklin Gothic Medium" panose="020B0603020102020204" pitchFamily="34" charset="0"/>
              </a:rPr>
              <a:t>@</a:t>
            </a:r>
            <a:r>
              <a:rPr lang="en-US" sz="1400" i="1" dirty="0" err="1" smtClean="0">
                <a:solidFill>
                  <a:srgbClr val="897C57"/>
                </a:solidFill>
                <a:latin typeface="Franklin Gothic Medium" panose="020B0603020102020204" pitchFamily="34" charset="0"/>
              </a:rPr>
              <a:t>slabrams</a:t>
            </a:r>
            <a:endParaRPr lang="en-US" sz="1400" i="1" dirty="0" smtClean="0">
              <a:solidFill>
                <a:srgbClr val="897C57"/>
              </a:solidFill>
              <a:latin typeface="Franklin Gothic Medium" panose="020B0603020102020204" pitchFamily="34" charset="0"/>
            </a:endParaRPr>
          </a:p>
        </p:txBody>
      </p:sp>
      <p:sp>
        <p:nvSpPr>
          <p:cNvPr id="4" name="Text Placeholder 3"/>
          <p:cNvSpPr>
            <a:spLocks noGrp="1"/>
          </p:cNvSpPr>
          <p:nvPr>
            <p:ph type="body" sz="quarter" idx="10"/>
          </p:nvPr>
        </p:nvSpPr>
        <p:spPr/>
        <p:txBody>
          <a:bodyPr/>
          <a:lstStyle/>
          <a:p>
            <a:r>
              <a:rPr lang="en-US" dirty="0" smtClean="0">
                <a:latin typeface="Franklin Gothic Medium" panose="020B0603020102020204" pitchFamily="34" charset="0"/>
              </a:rPr>
              <a:t>DLF 2017 Forum</a:t>
            </a:r>
            <a:endParaRPr lang="en-US" dirty="0">
              <a:latin typeface="Franklin Gothic Medium" panose="020B0603020102020204" pitchFamily="34" charset="0"/>
            </a:endParaRPr>
          </a:p>
        </p:txBody>
      </p:sp>
      <p:sp>
        <p:nvSpPr>
          <p:cNvPr id="5" name="Text Placeholder 4"/>
          <p:cNvSpPr>
            <a:spLocks noGrp="1"/>
          </p:cNvSpPr>
          <p:nvPr>
            <p:ph type="body" sz="quarter" idx="11"/>
          </p:nvPr>
        </p:nvSpPr>
        <p:spPr/>
        <p:txBody>
          <a:bodyPr/>
          <a:lstStyle/>
          <a:p>
            <a:r>
              <a:rPr lang="en-US" dirty="0" smtClean="0"/>
              <a:t>Pittsburgh, 23-25 October 2017</a:t>
            </a:r>
            <a:endParaRPr lang="en-US" dirty="0"/>
          </a:p>
        </p:txBody>
      </p:sp>
      <p:pic>
        <p:nvPicPr>
          <p:cNvPr id="1026" name="Picture 2" descr="ORCID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774" y="4391125"/>
            <a:ext cx="457200" cy="14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1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Post-custodial stewardship</a:t>
            </a:r>
            <a:endParaRPr lang="en-US" dirty="0"/>
          </a:p>
        </p:txBody>
      </p:sp>
      <p:sp>
        <p:nvSpPr>
          <p:cNvPr id="3" name="Content Placeholder 2"/>
          <p:cNvSpPr>
            <a:spLocks noGrp="1"/>
          </p:cNvSpPr>
          <p:nvPr>
            <p:ph idx="1"/>
          </p:nvPr>
        </p:nvSpPr>
        <p:spPr/>
        <p:txBody>
          <a:bodyPr/>
          <a:lstStyle/>
          <a:p>
            <a:r>
              <a:rPr lang="en-US" i="1" dirty="0" smtClean="0"/>
              <a:t>Knowing</a:t>
            </a:r>
            <a:r>
              <a:rPr lang="en-US" dirty="0" smtClean="0"/>
              <a:t> where all the copies are is more important than </a:t>
            </a:r>
            <a:r>
              <a:rPr lang="en-US" i="1" dirty="0" smtClean="0"/>
              <a:t>having</a:t>
            </a:r>
            <a:r>
              <a:rPr lang="en-US" dirty="0" smtClean="0"/>
              <a:t> a copy</a:t>
            </a:r>
          </a:p>
        </p:txBody>
      </p:sp>
      <p:sp>
        <p:nvSpPr>
          <p:cNvPr id="4" name="TextBox 3"/>
          <p:cNvSpPr txBox="1"/>
          <p:nvPr/>
        </p:nvSpPr>
        <p:spPr>
          <a:xfrm>
            <a:off x="3352800" y="5232856"/>
            <a:ext cx="2438400" cy="215444"/>
          </a:xfrm>
          <a:prstGeom prst="rect">
            <a:avLst/>
          </a:prstGeom>
          <a:noFill/>
        </p:spPr>
        <p:txBody>
          <a:bodyPr wrap="square" rtlCol="0">
            <a:spAutoFit/>
          </a:bodyPr>
          <a:lstStyle/>
          <a:p>
            <a:pPr algn="ctr"/>
            <a:r>
              <a:rPr lang="en-US" sz="800" i="1" dirty="0">
                <a:solidFill>
                  <a:srgbClr val="897C57"/>
                </a:solidFill>
              </a:rPr>
              <a:t>www.flickr.com/photos/mil8/380101976</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2247900"/>
            <a:ext cx="5029200" cy="2757716"/>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628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Post-custodial remote control</a:t>
            </a:r>
            <a:endParaRPr lang="en-US" dirty="0"/>
          </a:p>
        </p:txBody>
      </p:sp>
      <p:sp>
        <p:nvSpPr>
          <p:cNvPr id="3" name="Content Placeholder 2"/>
          <p:cNvSpPr>
            <a:spLocks noGrp="1"/>
          </p:cNvSpPr>
          <p:nvPr>
            <p:ph idx="1"/>
          </p:nvPr>
        </p:nvSpPr>
        <p:spPr/>
        <p:txBody>
          <a:bodyPr/>
          <a:lstStyle/>
          <a:p>
            <a:r>
              <a:rPr lang="en-US" dirty="0" smtClean="0"/>
              <a:t>A combination of registry </a:t>
            </a:r>
            <a:r>
              <a:rPr lang="en-US" i="1" dirty="0" smtClean="0"/>
              <a:t>and</a:t>
            </a:r>
            <a:r>
              <a:rPr lang="en-US" dirty="0" smtClean="0"/>
              <a:t> repository function</a:t>
            </a:r>
          </a:p>
          <a:p>
            <a:r>
              <a:rPr lang="en-US" dirty="0"/>
              <a:t>A</a:t>
            </a:r>
            <a:r>
              <a:rPr lang="en-US" dirty="0" smtClean="0"/>
              <a:t> unified curatorial interface and service environment applicable to remote </a:t>
            </a:r>
            <a:r>
              <a:rPr lang="en-US" i="1" dirty="0" smtClean="0"/>
              <a:t>and</a:t>
            </a:r>
            <a:r>
              <a:rPr lang="en-US" dirty="0" smtClean="0"/>
              <a:t> local content</a:t>
            </a:r>
          </a:p>
        </p:txBody>
      </p:sp>
      <p:pic>
        <p:nvPicPr>
          <p:cNvPr id="6" name="Picture 4" descr="Image result for bo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7770" y="3120753"/>
            <a:ext cx="651147" cy="6511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dropbox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6117" y="3009900"/>
            <a:ext cx="726023" cy="9248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figshare 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43400" y="3009900"/>
            <a:ext cx="1676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Image result for azure  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05263" y="3967163"/>
            <a:ext cx="1176337" cy="1176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Image result for github 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60317" y="3009900"/>
            <a:ext cx="878683" cy="8786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mazon aws s3 logo"/>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15000" y="4275659"/>
            <a:ext cx="770217" cy="60590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590801" y="4239846"/>
            <a:ext cx="914400" cy="71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46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Co-option and an appropriate division of labor</a:t>
            </a:r>
            <a:endParaRPr lang="en-US" dirty="0"/>
          </a:p>
        </p:txBody>
      </p:sp>
      <p:sp>
        <p:nvSpPr>
          <p:cNvPr id="3" name="Content Placeholder 2"/>
          <p:cNvSpPr>
            <a:spLocks noGrp="1"/>
          </p:cNvSpPr>
          <p:nvPr>
            <p:ph idx="1"/>
          </p:nvPr>
        </p:nvSpPr>
        <p:spPr/>
        <p:txBody>
          <a:bodyPr/>
          <a:lstStyle/>
          <a:p>
            <a:r>
              <a:rPr lang="en-US" dirty="0" smtClean="0"/>
              <a:t>Turning </a:t>
            </a:r>
            <a:r>
              <a:rPr lang="en-US" sz="2200" dirty="0" smtClean="0"/>
              <a:t>(unassailable)</a:t>
            </a:r>
            <a:r>
              <a:rPr lang="en-US" dirty="0" smtClean="0"/>
              <a:t> competitors into </a:t>
            </a:r>
            <a:r>
              <a:rPr lang="en-US" sz="2200" dirty="0" smtClean="0"/>
              <a:t>(unwitting)</a:t>
            </a:r>
            <a:r>
              <a:rPr lang="en-US" dirty="0" smtClean="0"/>
              <a:t> collaborators</a:t>
            </a:r>
            <a:endParaRPr lang="en-US" dirty="0">
              <a:cs typeface="Arial" panose="020B0604020202020204" pitchFamily="34" charset="0"/>
            </a:endParaRPr>
          </a:p>
          <a:p>
            <a:endParaRPr lang="en-US" dirty="0"/>
          </a:p>
        </p:txBody>
      </p:sp>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7705" y="2171699"/>
            <a:ext cx="4141695" cy="274320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75848" y="5232856"/>
            <a:ext cx="1205752" cy="215444"/>
          </a:xfrm>
          <a:prstGeom prst="rect">
            <a:avLst/>
          </a:prstGeom>
          <a:noFill/>
        </p:spPr>
        <p:txBody>
          <a:bodyPr wrap="square" rtlCol="0">
            <a:spAutoFit/>
          </a:bodyPr>
          <a:lstStyle/>
          <a:p>
            <a:pPr algn="ctr"/>
            <a:r>
              <a:rPr lang="en-US" sz="800" i="1" dirty="0">
                <a:solidFill>
                  <a:srgbClr val="897C57"/>
                </a:solidFill>
              </a:rPr>
              <a:t>goo.gl/images/eFHsc7</a:t>
            </a:r>
          </a:p>
        </p:txBody>
      </p:sp>
    </p:spTree>
    <p:extLst>
      <p:ext uri="{BB962C8B-B14F-4D97-AF65-F5344CB8AC3E}">
        <p14:creationId xmlns:p14="http://schemas.microsoft.com/office/powerpoint/2010/main" val="17447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Spooky action at a distance</a:t>
            </a:r>
            <a:endParaRPr lang="en-US" dirty="0"/>
          </a:p>
        </p:txBody>
      </p:sp>
      <p:sp>
        <p:nvSpPr>
          <p:cNvPr id="3" name="Content Placeholder 2"/>
          <p:cNvSpPr>
            <a:spLocks noGrp="1"/>
          </p:cNvSpPr>
          <p:nvPr>
            <p:ph idx="1"/>
          </p:nvPr>
        </p:nvSpPr>
        <p:spPr/>
        <p:txBody>
          <a:bodyPr/>
          <a:lstStyle/>
          <a:p>
            <a:r>
              <a:rPr lang="en-US" dirty="0" smtClean="0"/>
              <a:t>Remote read/write permission, but not necessarily </a:t>
            </a:r>
            <a:r>
              <a:rPr lang="en-US" i="1" dirty="0" smtClean="0"/>
              <a:t>exclusive</a:t>
            </a:r>
            <a:r>
              <a:rPr lang="en-US" dirty="0" smtClean="0"/>
              <a:t> permission</a:t>
            </a:r>
          </a:p>
          <a:p>
            <a:r>
              <a:rPr lang="en-US" dirty="0" smtClean="0"/>
              <a:t>Aggressive monitoring and automated policy enforcement</a:t>
            </a:r>
          </a:p>
          <a:p>
            <a:r>
              <a:rPr lang="en-US" dirty="0" smtClean="0"/>
              <a:t>Explicit agreement on stewardship intentions and customer expectations</a:t>
            </a:r>
            <a:endParaRPr lang="en-US" dirty="0"/>
          </a:p>
        </p:txBody>
      </p:sp>
      <p:pic>
        <p:nvPicPr>
          <p:cNvPr id="2050" name="Picture 2" descr="https://static.pexels.com/photos/210585/pexels-photo-210585.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3314700"/>
            <a:ext cx="2895600" cy="1930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0" y="5232856"/>
            <a:ext cx="3429000" cy="215444"/>
          </a:xfrm>
          <a:prstGeom prst="rect">
            <a:avLst/>
          </a:prstGeom>
          <a:noFill/>
        </p:spPr>
        <p:txBody>
          <a:bodyPr wrap="square" rtlCol="0">
            <a:spAutoFit/>
          </a:bodyPr>
          <a:lstStyle/>
          <a:p>
            <a:pPr algn="ctr"/>
            <a:r>
              <a:rPr lang="en-US" sz="800" dirty="0">
                <a:solidFill>
                  <a:srgbClr val="897C57"/>
                </a:solidFill>
              </a:rPr>
              <a:t>www.pexels.com/photo/agree-agreement-ankreuzen-arrangement-210585</a:t>
            </a:r>
            <a:r>
              <a:rPr lang="en-US" sz="800" dirty="0" smtClean="0"/>
              <a:t>/</a:t>
            </a:r>
            <a:endParaRPr lang="en-US" sz="800" dirty="0"/>
          </a:p>
        </p:txBody>
      </p:sp>
    </p:spTree>
    <p:extLst>
      <p:ext uri="{BB962C8B-B14F-4D97-AF65-F5344CB8AC3E}">
        <p14:creationId xmlns:p14="http://schemas.microsoft.com/office/powerpoint/2010/main" val="2809300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reach and impact by yielding control</a:t>
            </a:r>
            <a:endParaRPr lang="en-US" dirty="0"/>
          </a:p>
        </p:txBody>
      </p:sp>
      <p:sp>
        <p:nvSpPr>
          <p:cNvPr id="3" name="Content Placeholder 2"/>
          <p:cNvSpPr>
            <a:spLocks noGrp="1"/>
          </p:cNvSpPr>
          <p:nvPr>
            <p:ph idx="1"/>
          </p:nvPr>
        </p:nvSpPr>
        <p:spPr/>
        <p:txBody>
          <a:bodyPr/>
          <a:lstStyle/>
          <a:p>
            <a:r>
              <a:rPr lang="en-US" dirty="0" smtClean="0"/>
              <a:t>Drive up  adoption and retention, and maintain relevance by providing necessary services </a:t>
            </a:r>
            <a:r>
              <a:rPr lang="en-US" i="1" dirty="0" smtClean="0"/>
              <a:t>at the place where they are already working</a:t>
            </a:r>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2628900"/>
            <a:ext cx="5029200" cy="2452988"/>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00400" y="5232856"/>
            <a:ext cx="2743200" cy="215444"/>
          </a:xfrm>
          <a:prstGeom prst="rect">
            <a:avLst/>
          </a:prstGeom>
          <a:noFill/>
        </p:spPr>
        <p:txBody>
          <a:bodyPr wrap="square" rtlCol="0">
            <a:spAutoFit/>
          </a:bodyPr>
          <a:lstStyle/>
          <a:p>
            <a:r>
              <a:rPr lang="en-US" sz="800" i="1" dirty="0">
                <a:solidFill>
                  <a:srgbClr val="897C57"/>
                </a:solidFill>
              </a:rPr>
              <a:t>marinamusic.com/</a:t>
            </a:r>
            <a:r>
              <a:rPr lang="en-US" sz="800" i="1" dirty="0" err="1">
                <a:solidFill>
                  <a:srgbClr val="897C57"/>
                </a:solidFill>
              </a:rPr>
              <a:t>wp</a:t>
            </a:r>
            <a:r>
              <a:rPr lang="en-US" sz="800" i="1" dirty="0">
                <a:solidFill>
                  <a:srgbClr val="897C57"/>
                </a:solidFill>
              </a:rPr>
              <a:t>-content/uploads/2013/04/A1145.gif</a:t>
            </a:r>
          </a:p>
        </p:txBody>
      </p:sp>
    </p:spTree>
    <p:extLst>
      <p:ext uri="{BB962C8B-B14F-4D97-AF65-F5344CB8AC3E}">
        <p14:creationId xmlns:p14="http://schemas.microsoft.com/office/powerpoint/2010/main" val="309769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Curation is Not a Place</a:t>
            </a:r>
            <a:endParaRPr lang="en-US" dirty="0"/>
          </a:p>
        </p:txBody>
      </p:sp>
      <p:sp>
        <p:nvSpPr>
          <p:cNvPr id="2" name="Text Placeholder 1"/>
          <p:cNvSpPr>
            <a:spLocks noGrp="1"/>
          </p:cNvSpPr>
          <p:nvPr>
            <p:ph idx="1"/>
          </p:nvPr>
        </p:nvSpPr>
        <p:spPr>
          <a:xfrm>
            <a:off x="457200" y="1943100"/>
            <a:ext cx="8229600" cy="3352799"/>
          </a:xfrm>
        </p:spPr>
        <p:txBody>
          <a:bodyPr>
            <a:normAutofit/>
          </a:bodyPr>
          <a:lstStyle/>
          <a:p>
            <a:pPr>
              <a:spcBef>
                <a:spcPts val="1800"/>
              </a:spcBef>
            </a:pPr>
            <a:r>
              <a:rPr lang="en-US" sz="2000" dirty="0" smtClean="0"/>
              <a:t>Stephen Abrams</a:t>
            </a:r>
          </a:p>
          <a:p>
            <a:pPr>
              <a:spcBef>
                <a:spcPts val="0"/>
              </a:spcBef>
            </a:pPr>
            <a:r>
              <a:rPr lang="en-US" sz="1400" i="1" dirty="0" smtClean="0">
                <a:solidFill>
                  <a:srgbClr val="897C57"/>
                </a:solidFill>
                <a:latin typeface="Franklin Gothic Medium" panose="020B0603020102020204" pitchFamily="34" charset="0"/>
              </a:rPr>
              <a:t>Stephen.Abrams@ucop.edu</a:t>
            </a:r>
          </a:p>
          <a:p>
            <a:pPr>
              <a:spcBef>
                <a:spcPts val="0"/>
              </a:spcBef>
            </a:pPr>
            <a:r>
              <a:rPr lang="en-US" sz="1400" i="1" dirty="0" smtClean="0">
                <a:solidFill>
                  <a:srgbClr val="897C57"/>
                </a:solidFill>
                <a:latin typeface="Franklin Gothic Medium" panose="020B0603020102020204" pitchFamily="34" charset="0"/>
              </a:rPr>
              <a:t>@</a:t>
            </a:r>
            <a:r>
              <a:rPr lang="en-US" sz="1400" i="1" dirty="0" err="1" smtClean="0">
                <a:solidFill>
                  <a:srgbClr val="897C57"/>
                </a:solidFill>
                <a:latin typeface="Franklin Gothic Medium" panose="020B0603020102020204" pitchFamily="34" charset="0"/>
              </a:rPr>
              <a:t>slabrams</a:t>
            </a:r>
            <a:endParaRPr lang="en-US" sz="1400" i="1" dirty="0" smtClean="0">
              <a:solidFill>
                <a:srgbClr val="897C57"/>
              </a:solidFill>
              <a:latin typeface="Franklin Gothic Medium" panose="020B0603020102020204" pitchFamily="34" charset="0"/>
            </a:endParaRPr>
          </a:p>
          <a:p>
            <a:pPr>
              <a:spcBef>
                <a:spcPts val="1800"/>
              </a:spcBef>
            </a:pPr>
            <a:r>
              <a:rPr lang="en-US" sz="2000" dirty="0" smtClean="0"/>
              <a:t>UC Curation Center</a:t>
            </a:r>
          </a:p>
          <a:p>
            <a:pPr>
              <a:spcBef>
                <a:spcPts val="0"/>
              </a:spcBef>
            </a:pPr>
            <a:r>
              <a:rPr lang="en-US" sz="1600" dirty="0" smtClean="0"/>
              <a:t>California Digital Library</a:t>
            </a:r>
          </a:p>
          <a:p>
            <a:pPr>
              <a:spcBef>
                <a:spcPts val="0"/>
              </a:spcBef>
            </a:pPr>
            <a:r>
              <a:rPr lang="en-US" sz="1400" i="1" dirty="0" smtClean="0">
                <a:solidFill>
                  <a:srgbClr val="897C57"/>
                </a:solidFill>
                <a:latin typeface="Franklin Gothic Medium" panose="020B0603020102020204" pitchFamily="34" charset="0"/>
              </a:rPr>
              <a:t>uc3.cdlib.org</a:t>
            </a:r>
          </a:p>
          <a:p>
            <a:pPr>
              <a:spcBef>
                <a:spcPts val="0"/>
              </a:spcBef>
            </a:pPr>
            <a:r>
              <a:rPr lang="en-US" sz="1400" i="1" dirty="0" smtClean="0">
                <a:solidFill>
                  <a:srgbClr val="897C57"/>
                </a:solidFill>
                <a:latin typeface="Franklin Gothic Medium" panose="020B0603020102020204" pitchFamily="34" charset="0"/>
              </a:rPr>
              <a:t>uc3@ucop.edu</a:t>
            </a:r>
          </a:p>
          <a:p>
            <a:pPr>
              <a:spcBef>
                <a:spcPts val="0"/>
              </a:spcBef>
            </a:pPr>
            <a:endParaRPr lang="en-US" sz="1600" i="1" dirty="0" smtClean="0">
              <a:solidFill>
                <a:srgbClr val="897C57"/>
              </a:solidFill>
              <a:latin typeface="Franklin Gothic Medium" panose="020B0603020102020204" pitchFamily="34" charset="0"/>
            </a:endParaRPr>
          </a:p>
        </p:txBody>
      </p:sp>
      <p:sp>
        <p:nvSpPr>
          <p:cNvPr id="3" name="Text Placeholder 1"/>
          <p:cNvSpPr txBox="1">
            <a:spLocks/>
          </p:cNvSpPr>
          <p:nvPr/>
        </p:nvSpPr>
        <p:spPr>
          <a:xfrm>
            <a:off x="457200" y="1028700"/>
            <a:ext cx="8229600" cy="533400"/>
          </a:xfrm>
          <a:prstGeom prst="rect">
            <a:avLst/>
          </a:prstGeom>
        </p:spPr>
        <p:txBody>
          <a:bodyPr vert="horz" lIns="91440" tIns="45720" rIns="91440" bIns="45720" rtlCol="0" anchor="b">
            <a:noAutofit/>
          </a:bodyPr>
          <a:lstStyle>
            <a:lvl1pPr marL="0" indent="0" algn="l" defTabSz="914400" rtl="0" eaLnBrk="1" latinLnBrk="0" hangingPunct="1">
              <a:spcBef>
                <a:spcPts val="0"/>
              </a:spcBef>
              <a:buFont typeface="Arial" panose="020B0604020202020204" pitchFamily="34" charset="0"/>
              <a:buNone/>
              <a:defRPr sz="3200" kern="1200">
                <a:solidFill>
                  <a:srgbClr val="897C57"/>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Post-Custodial Stewardship for a Do-It-Yourself World</a:t>
            </a:r>
            <a:endParaRPr lang="en-US" sz="2400" dirty="0"/>
          </a:p>
        </p:txBody>
      </p:sp>
      <p:pic>
        <p:nvPicPr>
          <p:cNvPr id="5" name="Picture 2" descr="b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5143500"/>
            <a:ext cx="609600" cy="21474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and, Open, Finger, Sand, Rippling San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1718" y="2095500"/>
            <a:ext cx="3812482" cy="2438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97918" y="5232856"/>
            <a:ext cx="3660082" cy="215444"/>
          </a:xfrm>
          <a:prstGeom prst="rect">
            <a:avLst/>
          </a:prstGeom>
          <a:noFill/>
        </p:spPr>
        <p:txBody>
          <a:bodyPr wrap="square" rtlCol="0">
            <a:spAutoFit/>
          </a:bodyPr>
          <a:lstStyle/>
          <a:p>
            <a:pPr algn="ctr"/>
            <a:r>
              <a:rPr lang="en-US" sz="800" i="1" dirty="0" smtClean="0">
                <a:solidFill>
                  <a:srgbClr val="897C57"/>
                </a:solidFill>
              </a:rPr>
              <a:t>maxpixel.freegreatpicture.com/Finger-Open-Rippling-Sand-Sand-Hand-1599898</a:t>
            </a:r>
            <a:endParaRPr lang="en-US" sz="800" i="1" dirty="0">
              <a:solidFill>
                <a:srgbClr val="897C57"/>
              </a:solidFill>
            </a:endParaRPr>
          </a:p>
        </p:txBody>
      </p:sp>
    </p:spTree>
    <p:extLst>
      <p:ext uri="{BB962C8B-B14F-4D97-AF65-F5344CB8AC3E}">
        <p14:creationId xmlns:p14="http://schemas.microsoft.com/office/powerpoint/2010/main" val="2958934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The world has changed</a:t>
            </a:r>
            <a:endParaRPr lang="en-US" dirty="0"/>
          </a:p>
        </p:txBody>
      </p:sp>
      <p:pic>
        <p:nvPicPr>
          <p:cNvPr id="1026" name="Picture 2" descr="Image result for &quot;do it yourself&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4600" y="1295400"/>
            <a:ext cx="4076700" cy="4076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00400" y="5232856"/>
            <a:ext cx="2743200" cy="215444"/>
          </a:xfrm>
          <a:prstGeom prst="rect">
            <a:avLst/>
          </a:prstGeom>
          <a:noFill/>
        </p:spPr>
        <p:txBody>
          <a:bodyPr wrap="square" rtlCol="0">
            <a:spAutoFit/>
          </a:bodyPr>
          <a:lstStyle/>
          <a:p>
            <a:pPr algn="ctr"/>
            <a:r>
              <a:rPr lang="en-US" sz="800" i="1" dirty="0">
                <a:solidFill>
                  <a:srgbClr val="897C57"/>
                </a:solidFill>
              </a:rPr>
              <a:t>thecoffeeclubandme.wordpress.com/tag/do-it-yourself</a:t>
            </a:r>
            <a:r>
              <a:rPr lang="en-US" sz="800" i="1" dirty="0">
                <a:solidFill>
                  <a:schemeClr val="tx1">
                    <a:lumMod val="75000"/>
                    <a:lumOff val="25000"/>
                  </a:schemeClr>
                </a:solidFill>
              </a:rPr>
              <a:t>/</a:t>
            </a:r>
          </a:p>
        </p:txBody>
      </p:sp>
    </p:spTree>
    <p:extLst>
      <p:ext uri="{BB962C8B-B14F-4D97-AF65-F5344CB8AC3E}">
        <p14:creationId xmlns:p14="http://schemas.microsoft.com/office/powerpoint/2010/main" val="146214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do-it-yourself world</a:t>
            </a:r>
            <a:endParaRPr lang="en-US" dirty="0"/>
          </a:p>
        </p:txBody>
      </p:sp>
      <p:sp>
        <p:nvSpPr>
          <p:cNvPr id="3" name="Content Placeholder 2"/>
          <p:cNvSpPr>
            <a:spLocks noGrp="1"/>
          </p:cNvSpPr>
          <p:nvPr>
            <p:ph idx="1"/>
          </p:nvPr>
        </p:nvSpPr>
        <p:spPr/>
        <p:txBody>
          <a:bodyPr/>
          <a:lstStyle/>
          <a:p>
            <a:r>
              <a:rPr lang="en-US" dirty="0" smtClean="0"/>
              <a:t>Stakeholders who used to </a:t>
            </a:r>
            <a:r>
              <a:rPr lang="en-US" i="1" dirty="0" smtClean="0"/>
              <a:t>have</a:t>
            </a:r>
            <a:r>
              <a:rPr lang="en-US" dirty="0"/>
              <a:t> </a:t>
            </a:r>
            <a:r>
              <a:rPr lang="en-US" dirty="0" smtClean="0"/>
              <a:t>to work with us in the past to acquire, manage, and present content now have lots of options to do things for themselves</a:t>
            </a:r>
          </a:p>
          <a:p>
            <a:r>
              <a:rPr lang="en-US" dirty="0" smtClean="0"/>
              <a:t>… and often to do it for free</a:t>
            </a:r>
          </a:p>
          <a:p>
            <a:endParaRPr lang="en-US" dirty="0"/>
          </a:p>
        </p:txBody>
      </p:sp>
      <p:pic>
        <p:nvPicPr>
          <p:cNvPr id="2050" name="Picture 2" descr="Image result for aws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5400" y="3771900"/>
            <a:ext cx="142888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github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github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2800" y="3619500"/>
            <a:ext cx="86590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9" descr="Image result for wordpress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descr="Image result for wordpress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3000" y="36195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Image result for figshare 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00800" y="3770169"/>
            <a:ext cx="1676400" cy="51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39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We can’t keep content locked up anymore</a:t>
            </a:r>
            <a:endParaRPr lang="en-US" dirty="0"/>
          </a:p>
        </p:txBody>
      </p:sp>
      <p:pic>
        <p:nvPicPr>
          <p:cNvPr id="3074" name="Picture 2" descr="https://pixabay.com/get/e831b40d20f01c22d2524518a33219c8b66ae3d019b9124791f6c97d/prison-145284_128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36319" y="1562100"/>
            <a:ext cx="3235881" cy="34718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5232856"/>
            <a:ext cx="2286000" cy="215444"/>
          </a:xfrm>
          <a:prstGeom prst="rect">
            <a:avLst/>
          </a:prstGeom>
          <a:noFill/>
        </p:spPr>
        <p:txBody>
          <a:bodyPr wrap="square" rtlCol="0">
            <a:spAutoFit/>
          </a:bodyPr>
          <a:lstStyle/>
          <a:p>
            <a:pPr algn="ctr"/>
            <a:r>
              <a:rPr lang="en-US" sz="800" i="1" dirty="0">
                <a:solidFill>
                  <a:srgbClr val="897C57"/>
                </a:solidFill>
              </a:rPr>
              <a:t>pixabay.com/p-145284</a:t>
            </a:r>
            <a:r>
              <a:rPr lang="en-US" sz="800" i="1" dirty="0" smtClean="0">
                <a:solidFill>
                  <a:schemeClr val="tx1">
                    <a:lumMod val="75000"/>
                    <a:lumOff val="25000"/>
                  </a:schemeClr>
                </a:solidFill>
              </a:rPr>
              <a:t>/</a:t>
            </a:r>
            <a:endParaRPr lang="en-US" sz="800" i="1" dirty="0">
              <a:solidFill>
                <a:schemeClr val="tx1">
                  <a:lumMod val="75000"/>
                  <a:lumOff val="25000"/>
                </a:schemeClr>
              </a:solidFill>
            </a:endParaRPr>
          </a:p>
        </p:txBody>
      </p:sp>
    </p:spTree>
    <p:extLst>
      <p:ext uri="{BB962C8B-B14F-4D97-AF65-F5344CB8AC3E}">
        <p14:creationId xmlns:p14="http://schemas.microsoft.com/office/powerpoint/2010/main" val="2049754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unique value proposition?</a:t>
            </a:r>
            <a:endParaRPr lang="en-US" dirty="0"/>
          </a:p>
        </p:txBody>
      </p:sp>
      <p:sp>
        <p:nvSpPr>
          <p:cNvPr id="3" name="Content Placeholder 2"/>
          <p:cNvSpPr>
            <a:spLocks noGrp="1"/>
          </p:cNvSpPr>
          <p:nvPr>
            <p:ph idx="1"/>
          </p:nvPr>
        </p:nvSpPr>
        <p:spPr/>
        <p:txBody>
          <a:bodyPr/>
          <a:lstStyle/>
          <a:p>
            <a:r>
              <a:rPr lang="en-US" dirty="0" smtClean="0"/>
              <a:t>Expertise, a commitment to the cultural record for its own sake, and a long time horizon</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43200" y="2324101"/>
            <a:ext cx="3657600" cy="2752758"/>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5232856"/>
            <a:ext cx="2286000" cy="215444"/>
          </a:xfrm>
          <a:prstGeom prst="rect">
            <a:avLst/>
          </a:prstGeom>
          <a:noFill/>
        </p:spPr>
        <p:txBody>
          <a:bodyPr wrap="square" rtlCol="0">
            <a:spAutoFit/>
          </a:bodyPr>
          <a:lstStyle/>
          <a:p>
            <a:r>
              <a:rPr lang="en-US" sz="800" i="1" dirty="0" smtClean="0">
                <a:solidFill>
                  <a:srgbClr val="897C57"/>
                </a:solidFill>
              </a:rPr>
              <a:t>commons.wikimedia.org/wiki/File:Lascaux2.jpg</a:t>
            </a:r>
            <a:endParaRPr lang="en-US" sz="800" i="1" dirty="0">
              <a:solidFill>
                <a:srgbClr val="897C57"/>
              </a:solidFill>
            </a:endParaRPr>
          </a:p>
        </p:txBody>
      </p:sp>
    </p:spTree>
    <p:extLst>
      <p:ext uri="{BB962C8B-B14F-4D97-AF65-F5344CB8AC3E}">
        <p14:creationId xmlns:p14="http://schemas.microsoft.com/office/powerpoint/2010/main" val="135427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worry about services, not systems</a:t>
            </a:r>
            <a:endParaRPr lang="en-US" dirty="0"/>
          </a:p>
        </p:txBody>
      </p:sp>
      <p:sp>
        <p:nvSpPr>
          <p:cNvPr id="3" name="Content Placeholder 2"/>
          <p:cNvSpPr>
            <a:spLocks noGrp="1"/>
          </p:cNvSpPr>
          <p:nvPr>
            <p:ph idx="1"/>
          </p:nvPr>
        </p:nvSpPr>
        <p:spPr/>
        <p:txBody>
          <a:bodyPr/>
          <a:lstStyle/>
          <a:p>
            <a:r>
              <a:rPr lang="en-US" dirty="0" smtClean="0"/>
              <a:t>But these do </a:t>
            </a:r>
            <a:r>
              <a:rPr lang="en-US" i="1" dirty="0" smtClean="0"/>
              <a:t>not</a:t>
            </a:r>
            <a:r>
              <a:rPr lang="en-US" dirty="0" smtClean="0"/>
              <a:t> have to be dependent upon physical possession of the resources to which the services are applied</a:t>
            </a:r>
            <a:endParaRPr lang="en-US" dirty="0"/>
          </a:p>
        </p:txBody>
      </p:sp>
      <p:pic>
        <p:nvPicPr>
          <p:cNvPr id="5122" name="Picture 2" descr="https://c1.staticflickr.com/2/1685/25738238981_cc60ca5b08_b.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63091" y="2324100"/>
            <a:ext cx="3990109" cy="2743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2800" y="5219700"/>
            <a:ext cx="2438400" cy="215444"/>
          </a:xfrm>
          <a:prstGeom prst="rect">
            <a:avLst/>
          </a:prstGeom>
          <a:noFill/>
        </p:spPr>
        <p:txBody>
          <a:bodyPr wrap="square" rtlCol="0">
            <a:spAutoFit/>
          </a:bodyPr>
          <a:lstStyle/>
          <a:p>
            <a:r>
              <a:rPr lang="en-US" sz="800" i="1" dirty="0">
                <a:solidFill>
                  <a:srgbClr val="897C57"/>
                </a:solidFill>
              </a:rPr>
              <a:t>www.flickr.com/photos/pictoquotes/25738238981</a:t>
            </a:r>
          </a:p>
        </p:txBody>
      </p:sp>
    </p:spTree>
    <p:extLst>
      <p:ext uri="{BB962C8B-B14F-4D97-AF65-F5344CB8AC3E}">
        <p14:creationId xmlns:p14="http://schemas.microsoft.com/office/powerpoint/2010/main" val="1954470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Post-custodial archives</a:t>
            </a:r>
            <a:endParaRPr lang="en-US" dirty="0"/>
          </a:p>
        </p:txBody>
      </p:sp>
      <p:sp>
        <p:nvSpPr>
          <p:cNvPr id="3" name="Content Placeholder 2"/>
          <p:cNvSpPr>
            <a:spLocks noGrp="1"/>
          </p:cNvSpPr>
          <p:nvPr>
            <p:ph idx="1"/>
          </p:nvPr>
        </p:nvSpPr>
        <p:spPr/>
        <p:txBody>
          <a:bodyPr/>
          <a:lstStyle/>
          <a:p>
            <a:r>
              <a:rPr lang="en-US" dirty="0" smtClean="0"/>
              <a:t>“What </a:t>
            </a:r>
            <a:r>
              <a:rPr lang="en-US" dirty="0"/>
              <a:t>will recordkeeping and archiving processes be like when the location of the material matters less than its accessibility, when records no longer have to move across clear boundaries in space or time to be seen as part of an </a:t>
            </a:r>
            <a:r>
              <a:rPr lang="en-US" dirty="0" smtClean="0"/>
              <a:t>archives?”</a:t>
            </a:r>
          </a:p>
          <a:p>
            <a:pPr algn="r"/>
            <a:r>
              <a:rPr lang="en-US" sz="1800" dirty="0" smtClean="0">
                <a:solidFill>
                  <a:srgbClr val="897C57"/>
                </a:solidFill>
              </a:rPr>
              <a:t>– Frank Upward </a:t>
            </a:r>
            <a:r>
              <a:rPr lang="en-US" sz="1800" dirty="0">
                <a:solidFill>
                  <a:srgbClr val="897C57"/>
                </a:solidFill>
              </a:rPr>
              <a:t>(2000</a:t>
            </a:r>
            <a:r>
              <a:rPr lang="en-US" sz="1800" dirty="0" smtClean="0">
                <a:solidFill>
                  <a:srgbClr val="897C57"/>
                </a:solidFill>
              </a:rPr>
              <a:t>) &lt;</a:t>
            </a:r>
            <a:r>
              <a:rPr lang="en-US" sz="1800" i="1" dirty="0" smtClean="0">
                <a:solidFill>
                  <a:srgbClr val="897C57"/>
                </a:solidFill>
              </a:rPr>
              <a:t>doi.org/10.1108/EUM0000000007259</a:t>
            </a:r>
            <a:r>
              <a:rPr lang="en-US" sz="1800" dirty="0" smtClean="0">
                <a:solidFill>
                  <a:srgbClr val="897C57"/>
                </a:solidFill>
              </a:rPr>
              <a:t>&gt;</a:t>
            </a:r>
            <a:endParaRPr lang="en-US" sz="1800" dirty="0">
              <a:solidFill>
                <a:srgbClr val="897C57"/>
              </a:solidFill>
            </a:endParaRPr>
          </a:p>
        </p:txBody>
      </p:sp>
    </p:spTree>
    <p:extLst>
      <p:ext uri="{BB962C8B-B14F-4D97-AF65-F5344CB8AC3E}">
        <p14:creationId xmlns:p14="http://schemas.microsoft.com/office/powerpoint/2010/main" val="378281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ejournal</a:t>
            </a:r>
            <a:r>
              <a:rPr lang="en-US" dirty="0" smtClean="0"/>
              <a:t> literature is post-custodial</a:t>
            </a:r>
            <a:endParaRPr lang="en-US" dirty="0"/>
          </a:p>
        </p:txBody>
      </p:sp>
      <p:sp>
        <p:nvSpPr>
          <p:cNvPr id="3" name="Content Placeholder 2"/>
          <p:cNvSpPr>
            <a:spLocks noGrp="1"/>
          </p:cNvSpPr>
          <p:nvPr>
            <p:ph idx="1"/>
          </p:nvPr>
        </p:nvSpPr>
        <p:spPr/>
        <p:txBody>
          <a:bodyPr/>
          <a:lstStyle/>
          <a:p>
            <a:r>
              <a:rPr lang="en-US" dirty="0" smtClean="0"/>
              <a:t>We </a:t>
            </a:r>
            <a:r>
              <a:rPr lang="en-US" i="1" dirty="0" smtClean="0"/>
              <a:t>point</a:t>
            </a:r>
            <a:r>
              <a:rPr lang="en-US" dirty="0" smtClean="0"/>
              <a:t> patrons to content hosted elsewhere</a:t>
            </a:r>
            <a:endParaRPr lang="en-US" dirty="0"/>
          </a:p>
          <a:p>
            <a:r>
              <a:rPr lang="en-US" dirty="0" smtClean="0"/>
              <a:t>Preservation is </a:t>
            </a:r>
            <a:r>
              <a:rPr lang="en-US" i="1" dirty="0" smtClean="0"/>
              <a:t>outsourced</a:t>
            </a:r>
            <a:r>
              <a:rPr lang="en-US" dirty="0"/>
              <a:t> </a:t>
            </a:r>
            <a:r>
              <a:rPr lang="en-US" dirty="0" smtClean="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26671"/>
            <a:ext cx="1295400" cy="109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94089" y="1850716"/>
            <a:ext cx="2916311" cy="461665"/>
          </a:xfrm>
          <a:prstGeom prst="rect">
            <a:avLst/>
          </a:prstGeom>
          <a:noFill/>
        </p:spPr>
        <p:txBody>
          <a:bodyPr wrap="none" rtlCol="0">
            <a:spAutoFit/>
          </a:bodyPr>
          <a:lstStyle/>
          <a:p>
            <a:r>
              <a:rPr lang="en-US" sz="2400" dirty="0" smtClean="0">
                <a:solidFill>
                  <a:schemeClr val="tx1">
                    <a:lumMod val="65000"/>
                    <a:lumOff val="35000"/>
                  </a:schemeClr>
                </a:solidFill>
              </a:rPr>
              <a:t>but </a:t>
            </a:r>
            <a:r>
              <a:rPr lang="en-US" sz="2400" dirty="0">
                <a:solidFill>
                  <a:schemeClr val="tx1">
                    <a:lumMod val="65000"/>
                    <a:lumOff val="35000"/>
                  </a:schemeClr>
                </a:solidFill>
              </a:rPr>
              <a:t>to trusted </a:t>
            </a:r>
            <a:r>
              <a:rPr lang="en-US" sz="2400" dirty="0" smtClean="0">
                <a:solidFill>
                  <a:schemeClr val="tx1">
                    <a:lumMod val="65000"/>
                    <a:lumOff val="35000"/>
                  </a:schemeClr>
                </a:solidFill>
              </a:rPr>
              <a:t>entities</a:t>
            </a:r>
            <a:endParaRPr lang="en-US" sz="2400" dirty="0">
              <a:solidFill>
                <a:schemeClr val="tx1">
                  <a:lumMod val="65000"/>
                  <a:lumOff val="35000"/>
                </a:schemeClr>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982" y="2781300"/>
            <a:ext cx="1384818"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4305300"/>
            <a:ext cx="8229600" cy="830997"/>
          </a:xfrm>
          <a:prstGeom prst="rect">
            <a:avLst/>
          </a:prstGeom>
          <a:noFill/>
        </p:spPr>
        <p:txBody>
          <a:bodyPr wrap="square" rtlCol="0">
            <a:spAutoFit/>
          </a:bodyPr>
          <a:lstStyle/>
          <a:p>
            <a:r>
              <a:rPr lang="en-US" sz="2400" dirty="0" smtClean="0">
                <a:solidFill>
                  <a:schemeClr val="tx1">
                    <a:lumMod val="65000"/>
                    <a:lumOff val="35000"/>
                  </a:schemeClr>
                </a:solidFill>
              </a:rPr>
              <a:t>Is the importance of that trust magnified because we’re asked to trust so few?</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166811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in competence </a:t>
            </a:r>
            <a:r>
              <a:rPr lang="en-US" dirty="0" smtClean="0">
                <a:sym typeface="Wingdings 3"/>
              </a:rPr>
              <a:t>vs.</a:t>
            </a:r>
            <a:r>
              <a:rPr lang="en-US" dirty="0" smtClean="0"/>
              <a:t> trust in numbers</a:t>
            </a:r>
            <a:endParaRPr lang="en-US" dirty="0"/>
          </a:p>
        </p:txBody>
      </p:sp>
      <p:sp>
        <p:nvSpPr>
          <p:cNvPr id="3" name="Content Placeholder 2"/>
          <p:cNvSpPr>
            <a:spLocks noGrp="1"/>
          </p:cNvSpPr>
          <p:nvPr>
            <p:ph idx="1"/>
          </p:nvPr>
        </p:nvSpPr>
        <p:spPr/>
        <p:txBody>
          <a:bodyPr/>
          <a:lstStyle/>
          <a:p>
            <a:r>
              <a:rPr lang="en-US" dirty="0" smtClean="0"/>
              <a:t>If you can coordinate enough local copies, no matter how unstable or ephemeral, can you nevertheless achieve desirable global reliability and persistence?</a:t>
            </a:r>
            <a:endParaRPr lang="en-US" dirty="0"/>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0800" y="2723379"/>
            <a:ext cx="3948112" cy="2420121"/>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5232856"/>
            <a:ext cx="2286000" cy="215444"/>
          </a:xfrm>
          <a:prstGeom prst="rect">
            <a:avLst/>
          </a:prstGeom>
          <a:noFill/>
        </p:spPr>
        <p:txBody>
          <a:bodyPr wrap="square" rtlCol="0">
            <a:spAutoFit/>
          </a:bodyPr>
          <a:lstStyle/>
          <a:p>
            <a:r>
              <a:rPr lang="en-US" sz="800" i="1" dirty="0" smtClean="0">
                <a:solidFill>
                  <a:srgbClr val="897C57"/>
                </a:solidFill>
              </a:rPr>
              <a:t>www.flickr.com/photos/tjblackwell/3545764529</a:t>
            </a:r>
            <a:endParaRPr lang="en-US" dirty="0">
              <a:solidFill>
                <a:srgbClr val="897C57"/>
              </a:solidFill>
            </a:endParaRPr>
          </a:p>
        </p:txBody>
      </p:sp>
    </p:spTree>
    <p:extLst>
      <p:ext uri="{BB962C8B-B14F-4D97-AF65-F5344CB8AC3E}">
        <p14:creationId xmlns:p14="http://schemas.microsoft.com/office/powerpoint/2010/main" val="2637619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TotalTime>
  <Words>649</Words>
  <Application>Microsoft Office PowerPoint</Application>
  <PresentationFormat>On-screen Show (16:10)</PresentationFormat>
  <Paragraphs>91</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Franklin Gothic Medium</vt:lpstr>
      <vt:lpstr>Wingdings 3</vt:lpstr>
      <vt:lpstr>Office Theme</vt:lpstr>
      <vt:lpstr>Curation is Not a Place Post-Custodial Stewardship for a Do-It-Yourself World </vt:lpstr>
      <vt:lpstr>PowerPoint Presentation</vt:lpstr>
      <vt:lpstr>It’s a do-it-yourself world</vt:lpstr>
      <vt:lpstr>PowerPoint Presentation</vt:lpstr>
      <vt:lpstr>What is our unique value proposition?</vt:lpstr>
      <vt:lpstr>Let’s worry about services, not systems</vt:lpstr>
      <vt:lpstr>Post-custodial archives</vt:lpstr>
      <vt:lpstr>The ejournal literature is post-custodial</vt:lpstr>
      <vt:lpstr>Trust in competence vs. trust in numbers</vt:lpstr>
      <vt:lpstr>Post-custodial stewardship</vt:lpstr>
      <vt:lpstr>Post-custodial remote control</vt:lpstr>
      <vt:lpstr>Co-option and an appropriate division of labor</vt:lpstr>
      <vt:lpstr>Spooky action at a distance</vt:lpstr>
      <vt:lpstr>Extending reach and impact by yielding control</vt:lpstr>
      <vt:lpstr>Curation is Not a Place</vt:lpstr>
    </vt:vector>
  </TitlesOfParts>
  <Company>University of California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Stephen</cp:lastModifiedBy>
  <cp:revision>177</cp:revision>
  <cp:lastPrinted>2017-10-19T23:52:06Z</cp:lastPrinted>
  <dcterms:created xsi:type="dcterms:W3CDTF">2017-10-02T18:14:21Z</dcterms:created>
  <dcterms:modified xsi:type="dcterms:W3CDTF">2017-10-21T02:42:40Z</dcterms:modified>
</cp:coreProperties>
</file>